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4" r:id="rId26"/>
    <p:sldId id="282" r:id="rId27"/>
    <p:sldId id="283"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320" r:id="rId43"/>
    <p:sldId id="299" r:id="rId44"/>
    <p:sldId id="300" r:id="rId45"/>
    <p:sldId id="301" r:id="rId46"/>
    <p:sldId id="321" r:id="rId47"/>
    <p:sldId id="302" r:id="rId48"/>
    <p:sldId id="303" r:id="rId49"/>
    <p:sldId id="304" r:id="rId50"/>
    <p:sldId id="305" r:id="rId51"/>
    <p:sldId id="306" r:id="rId52"/>
    <p:sldId id="322"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3" r:id="rId66"/>
    <p:sldId id="324" r:id="rId67"/>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varScale="1">
        <p:scale>
          <a:sx n="90" d="100"/>
          <a:sy n="90" d="100"/>
        </p:scale>
        <p:origin x="23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17249-03A1-214B-B690-FD5E38A84D53}" type="datetimeFigureOut">
              <a:rPr lang="en-VN" smtClean="0"/>
              <a:t>27/03/2024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CB935-6949-5242-8FD7-4A8F95A3668F}" type="slidenum">
              <a:rPr lang="en-VN" smtClean="0"/>
              <a:t>‹#›</a:t>
            </a:fld>
            <a:endParaRPr lang="en-VN"/>
          </a:p>
        </p:txBody>
      </p:sp>
    </p:spTree>
    <p:extLst>
      <p:ext uri="{BB962C8B-B14F-4D97-AF65-F5344CB8AC3E}">
        <p14:creationId xmlns:p14="http://schemas.microsoft.com/office/powerpoint/2010/main" val="544559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207CB935-6949-5242-8FD7-4A8F95A3668F}" type="slidenum">
              <a:rPr lang="en-VN" smtClean="0"/>
              <a:t>40</a:t>
            </a:fld>
            <a:endParaRPr lang="en-VN"/>
          </a:p>
        </p:txBody>
      </p:sp>
    </p:spTree>
    <p:extLst>
      <p:ext uri="{BB962C8B-B14F-4D97-AF65-F5344CB8AC3E}">
        <p14:creationId xmlns:p14="http://schemas.microsoft.com/office/powerpoint/2010/main" val="3988028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69F8-C6BF-C207-9D5B-CF53C41201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7653F4FD-1B4B-1B5D-EFD9-B053999A0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D7C2C4D2-B0B5-8D8B-D56D-665AE3CE5312}"/>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5" name="Footer Placeholder 4">
            <a:extLst>
              <a:ext uri="{FF2B5EF4-FFF2-40B4-BE49-F238E27FC236}">
                <a16:creationId xmlns:a16="http://schemas.microsoft.com/office/drawing/2014/main" id="{9162138F-A695-352B-6BFA-053EBBBEFFED}"/>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B65B38C-A327-7FF7-1F8E-CD32D9A95462}"/>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155371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224F-611F-81C6-3593-D79A08188AC7}"/>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D535E7B4-B86D-A0B2-15D3-3755E298A9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5977F77-95AE-D2ED-A427-4F46127A6AA0}"/>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5" name="Footer Placeholder 4">
            <a:extLst>
              <a:ext uri="{FF2B5EF4-FFF2-40B4-BE49-F238E27FC236}">
                <a16:creationId xmlns:a16="http://schemas.microsoft.com/office/drawing/2014/main" id="{5BFD1B71-1C8D-C391-17D1-AEBEAB024326}"/>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9BD4A5F3-B9DD-897C-4C9D-911CACDB7C63}"/>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2692240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B4CBAF-488A-D9BB-20F5-EBCF52D50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24A939FD-6309-16D9-CB9E-D34578FE0A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F1E900F-1986-84CC-20FA-BCA442E6FB85}"/>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5" name="Footer Placeholder 4">
            <a:extLst>
              <a:ext uri="{FF2B5EF4-FFF2-40B4-BE49-F238E27FC236}">
                <a16:creationId xmlns:a16="http://schemas.microsoft.com/office/drawing/2014/main" id="{47F6588C-00B5-F97A-B0B9-629F79CB2A65}"/>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1496398-469F-488F-E11F-46F1FFFF6840}"/>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934397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4C9C-DA0B-C166-6E4E-C3839F054C2D}"/>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9BF74B0A-0B80-7EAA-4FFE-599E6949EE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1D67B1A-9163-0B38-31C5-15BB7EDCC214}"/>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5" name="Footer Placeholder 4">
            <a:extLst>
              <a:ext uri="{FF2B5EF4-FFF2-40B4-BE49-F238E27FC236}">
                <a16:creationId xmlns:a16="http://schemas.microsoft.com/office/drawing/2014/main" id="{85913FD6-B9A9-4D46-AAF7-21CEF7BD22D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4BB1EFA-985C-4BAD-EC4E-E40634C88116}"/>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1796900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1EC5-6221-AB63-B9F6-C08D533F02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951A8B96-15B8-61C8-595A-2FF2623534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BE7107-9ACE-4756-9473-AF5017EC92DC}"/>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5" name="Footer Placeholder 4">
            <a:extLst>
              <a:ext uri="{FF2B5EF4-FFF2-40B4-BE49-F238E27FC236}">
                <a16:creationId xmlns:a16="http://schemas.microsoft.com/office/drawing/2014/main" id="{9CEB2C82-57E6-337E-E350-BEEA0CC7D3B0}"/>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A356AA8-2001-CD44-D22B-89B768B82EAF}"/>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1266068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DC3D6-4B29-3FDA-7758-761A7C77191F}"/>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3F5D4495-2B22-A734-B9D4-2E025DFE9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98702633-5EAD-4405-1D1C-09B3945E5C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B49E088B-1F48-D4F0-B335-E340AC611094}"/>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6" name="Footer Placeholder 5">
            <a:extLst>
              <a:ext uri="{FF2B5EF4-FFF2-40B4-BE49-F238E27FC236}">
                <a16:creationId xmlns:a16="http://schemas.microsoft.com/office/drawing/2014/main" id="{97F00B41-110A-CC73-4B90-F4497F2A22C2}"/>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AEC04A7E-8800-4BEE-16EE-33510E402865}"/>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84294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7879-39EC-A1E1-19CC-5E962F5DE246}"/>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F6CDFBD6-9547-6276-AE91-FFABEDFEAD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2E6AEA-58BC-0646-9B35-D62896EFF4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42E76D8F-1767-9B8D-1279-4D91CA52F0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DFD10B-38FB-C2A0-13F2-CD9DFD3B65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F3BFC2A3-E401-08DA-B881-649BB2324CA5}"/>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8" name="Footer Placeholder 7">
            <a:extLst>
              <a:ext uri="{FF2B5EF4-FFF2-40B4-BE49-F238E27FC236}">
                <a16:creationId xmlns:a16="http://schemas.microsoft.com/office/drawing/2014/main" id="{197D2C2E-4287-8411-0FCE-8F0AD5A242C3}"/>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0FC91B8A-DE4F-D265-6ECF-28F05817B321}"/>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3502373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C0AA-954B-0F99-2028-D74213782CB4}"/>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33D54C8E-223A-A03D-B027-68E41FDED074}"/>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4" name="Footer Placeholder 3">
            <a:extLst>
              <a:ext uri="{FF2B5EF4-FFF2-40B4-BE49-F238E27FC236}">
                <a16:creationId xmlns:a16="http://schemas.microsoft.com/office/drawing/2014/main" id="{DD3795BD-B0B1-A13B-3410-8FEBF72FEA38}"/>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7EB6FCB6-0723-B920-848E-8076FEDD9F28}"/>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328059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E99DBE-8924-65D1-9112-90CD36005869}"/>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3" name="Footer Placeholder 2">
            <a:extLst>
              <a:ext uri="{FF2B5EF4-FFF2-40B4-BE49-F238E27FC236}">
                <a16:creationId xmlns:a16="http://schemas.microsoft.com/office/drawing/2014/main" id="{1D86E55F-FB3F-3CFE-3F28-3DAEB25F8932}"/>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44B22904-7FB1-191A-CE65-C317847B5277}"/>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228757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FD48-8D9C-E7EE-B491-8A7146D4E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7EE0A302-447C-74D0-B48F-3CE439098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644337CB-B7F5-F397-9D6F-1F35D69621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1C0EB1-7A56-25AE-56A8-D1E7C71590A2}"/>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6" name="Footer Placeholder 5">
            <a:extLst>
              <a:ext uri="{FF2B5EF4-FFF2-40B4-BE49-F238E27FC236}">
                <a16:creationId xmlns:a16="http://schemas.microsoft.com/office/drawing/2014/main" id="{3C0D90D1-816A-1D1D-90CA-37F0E7F03871}"/>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DA4933DE-5BB2-9EFF-7FC5-9C27EA53D514}"/>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1690785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C2E3-973D-A537-99F2-FA865CE92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B043EA93-4872-443D-539E-EC0AABF44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6361D584-A3FC-C02E-62B4-E82643B3A0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B5AEAC-8A81-E740-94A9-E15C1A2484C7}"/>
              </a:ext>
            </a:extLst>
          </p:cNvPr>
          <p:cNvSpPr>
            <a:spLocks noGrp="1"/>
          </p:cNvSpPr>
          <p:nvPr>
            <p:ph type="dt" sz="half" idx="10"/>
          </p:nvPr>
        </p:nvSpPr>
        <p:spPr/>
        <p:txBody>
          <a:bodyPr/>
          <a:lstStyle/>
          <a:p>
            <a:fld id="{3CCE88B8-1E4D-EC44-AFAD-D45B4E12A8E9}" type="datetimeFigureOut">
              <a:rPr lang="en-VN" smtClean="0"/>
              <a:t>27/03/2024</a:t>
            </a:fld>
            <a:endParaRPr lang="en-VN"/>
          </a:p>
        </p:txBody>
      </p:sp>
      <p:sp>
        <p:nvSpPr>
          <p:cNvPr id="6" name="Footer Placeholder 5">
            <a:extLst>
              <a:ext uri="{FF2B5EF4-FFF2-40B4-BE49-F238E27FC236}">
                <a16:creationId xmlns:a16="http://schemas.microsoft.com/office/drawing/2014/main" id="{2E662810-7B9C-EF0B-7B03-8B20E2A651EB}"/>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389BCE6-A6BC-1C0E-BE7A-4C90830B75F3}"/>
              </a:ext>
            </a:extLst>
          </p:cNvPr>
          <p:cNvSpPr>
            <a:spLocks noGrp="1"/>
          </p:cNvSpPr>
          <p:nvPr>
            <p:ph type="sldNum" sz="quarter" idx="12"/>
          </p:nvPr>
        </p:nvSpPr>
        <p:spPr/>
        <p:txBody>
          <a:bodyPr/>
          <a:lstStyle/>
          <a:p>
            <a:fld id="{1EBB3A5B-77F9-5247-A276-73769773DD2A}" type="slidenum">
              <a:rPr lang="en-VN" smtClean="0"/>
              <a:t>‹#›</a:t>
            </a:fld>
            <a:endParaRPr lang="en-VN"/>
          </a:p>
        </p:txBody>
      </p:sp>
    </p:spTree>
    <p:extLst>
      <p:ext uri="{BB962C8B-B14F-4D97-AF65-F5344CB8AC3E}">
        <p14:creationId xmlns:p14="http://schemas.microsoft.com/office/powerpoint/2010/main" val="1187300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C80A75-D696-B065-DE31-C15A3CA947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2D3BA862-EF9E-923C-7131-1FE06652F9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E7ABB39-93FF-FBDA-C7DE-9CFD6EE13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E88B8-1E4D-EC44-AFAD-D45B4E12A8E9}" type="datetimeFigureOut">
              <a:rPr lang="en-VN" smtClean="0"/>
              <a:t>27/03/2024</a:t>
            </a:fld>
            <a:endParaRPr lang="en-VN"/>
          </a:p>
        </p:txBody>
      </p:sp>
      <p:sp>
        <p:nvSpPr>
          <p:cNvPr id="5" name="Footer Placeholder 4">
            <a:extLst>
              <a:ext uri="{FF2B5EF4-FFF2-40B4-BE49-F238E27FC236}">
                <a16:creationId xmlns:a16="http://schemas.microsoft.com/office/drawing/2014/main" id="{DF012422-9DA0-BA22-92EB-6BB48A80F7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47606B70-340E-0452-FF9E-8182F4301E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B3A5B-77F9-5247-A276-73769773DD2A}" type="slidenum">
              <a:rPr lang="en-VN" smtClean="0"/>
              <a:t>‹#›</a:t>
            </a:fld>
            <a:endParaRPr lang="en-VN"/>
          </a:p>
        </p:txBody>
      </p:sp>
    </p:spTree>
    <p:extLst>
      <p:ext uri="{BB962C8B-B14F-4D97-AF65-F5344CB8AC3E}">
        <p14:creationId xmlns:p14="http://schemas.microsoft.com/office/powerpoint/2010/main" val="3199885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6BA6-258F-3E4A-AB8E-3C62DBC8DAEE}"/>
              </a:ext>
            </a:extLst>
          </p:cNvPr>
          <p:cNvSpPr>
            <a:spLocks noGrp="1"/>
          </p:cNvSpPr>
          <p:nvPr>
            <p:ph type="ctrTitle"/>
          </p:nvPr>
        </p:nvSpPr>
        <p:spPr/>
        <p:txBody>
          <a:bodyPr/>
          <a:lstStyle/>
          <a:p>
            <a:r>
              <a:rPr lang="en-VN" b="1" dirty="0"/>
              <a:t>MICROSERVICE</a:t>
            </a:r>
          </a:p>
        </p:txBody>
      </p:sp>
      <p:sp>
        <p:nvSpPr>
          <p:cNvPr id="3" name="Subtitle 2">
            <a:extLst>
              <a:ext uri="{FF2B5EF4-FFF2-40B4-BE49-F238E27FC236}">
                <a16:creationId xmlns:a16="http://schemas.microsoft.com/office/drawing/2014/main" id="{C17F3B9D-D8F7-BF49-A9C5-F2721F776648}"/>
              </a:ext>
            </a:extLst>
          </p:cNvPr>
          <p:cNvSpPr>
            <a:spLocks noGrp="1"/>
          </p:cNvSpPr>
          <p:nvPr>
            <p:ph type="subTitle" idx="1"/>
          </p:nvPr>
        </p:nvSpPr>
        <p:spPr/>
        <p:txBody>
          <a:bodyPr/>
          <a:lstStyle/>
          <a:p>
            <a:r>
              <a:rPr lang="en-VN" dirty="0"/>
              <a:t>Presenter: Nguyễn Trung Nam</a:t>
            </a:r>
          </a:p>
        </p:txBody>
      </p:sp>
    </p:spTree>
    <p:extLst>
      <p:ext uri="{BB962C8B-B14F-4D97-AF65-F5344CB8AC3E}">
        <p14:creationId xmlns:p14="http://schemas.microsoft.com/office/powerpoint/2010/main" val="786367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DB964-3A61-7F4D-2660-45F8A0C8CBA6}"/>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Lợi ích của microserivce</a:t>
            </a:r>
          </a:p>
        </p:txBody>
      </p:sp>
      <p:sp>
        <p:nvSpPr>
          <p:cNvPr id="3" name="Content Placeholder 2">
            <a:extLst>
              <a:ext uri="{FF2B5EF4-FFF2-40B4-BE49-F238E27FC236}">
                <a16:creationId xmlns:a16="http://schemas.microsoft.com/office/drawing/2014/main" id="{EE8D45D7-45FE-5B32-25EE-7165EBDF29D3}"/>
              </a:ext>
            </a:extLst>
          </p:cNvPr>
          <p:cNvSpPr>
            <a:spLocks noGrp="1"/>
          </p:cNvSpPr>
          <p:nvPr>
            <p:ph idx="1"/>
          </p:nvPr>
        </p:nvSpPr>
        <p:spPr/>
        <p:txBody>
          <a:bodyPr>
            <a:normAutofit/>
          </a:bodyPr>
          <a:lstStyle/>
          <a:p>
            <a:pPr marL="0" indent="0">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Small code base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VN" sz="18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Điều này cho phép mỗi nhà phát triển tải toàn bộ </a:t>
            </a:r>
            <a:r>
              <a:rPr lang="en-VN" sz="18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code base</a:t>
            </a:r>
            <a:r>
              <a:rPr lang="en-VN" sz="18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của họ vào IDE nhanh hơn nhiều. </a:t>
            </a:r>
            <a:endParaRPr lang="en-V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031376-69AF-F3C1-A329-28CF9BC55A56}"/>
              </a:ext>
            </a:extLst>
          </p:cNvPr>
          <p:cNvPicPr>
            <a:picLocks noChangeAspect="1"/>
          </p:cNvPicPr>
          <p:nvPr/>
        </p:nvPicPr>
        <p:blipFill>
          <a:blip r:embed="rId2"/>
          <a:stretch>
            <a:fillRect/>
          </a:stretch>
        </p:blipFill>
        <p:spPr>
          <a:xfrm>
            <a:off x="2073349" y="2699156"/>
            <a:ext cx="7772400" cy="3397835"/>
          </a:xfrm>
          <a:prstGeom prst="rect">
            <a:avLst/>
          </a:prstGeom>
        </p:spPr>
      </p:pic>
    </p:spTree>
    <p:extLst>
      <p:ext uri="{BB962C8B-B14F-4D97-AF65-F5344CB8AC3E}">
        <p14:creationId xmlns:p14="http://schemas.microsoft.com/office/powerpoint/2010/main" val="74711858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7A0F-8FC3-6C97-3137-F0A8A2FA91FB}"/>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Lợi ích của microserivce</a:t>
            </a:r>
          </a:p>
        </p:txBody>
      </p:sp>
      <p:sp>
        <p:nvSpPr>
          <p:cNvPr id="3" name="Content Placeholder 2">
            <a:extLst>
              <a:ext uri="{FF2B5EF4-FFF2-40B4-BE49-F238E27FC236}">
                <a16:creationId xmlns:a16="http://schemas.microsoft.com/office/drawing/2014/main" id="{99A66668-F33F-70D0-236B-3973BFB196FB}"/>
              </a:ext>
            </a:extLst>
          </p:cNvPr>
          <p:cNvSpPr>
            <a:spLocks noGrp="1"/>
          </p:cNvSpPr>
          <p:nvPr>
            <p:ph idx="1"/>
          </p:nvPr>
        </p:nvSpPr>
        <p:spPr/>
        <p:txBody>
          <a:bodyPr>
            <a:normAutofit/>
          </a:bodyPr>
          <a:lstStyle/>
          <a:p>
            <a:pPr marL="0" indent="0">
              <a:buNone/>
            </a:pPr>
            <a:r>
              <a:rPr lang="en-VN" sz="18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Việc build, compile từng microservice cũng trở nên nhanh chóng hơn nhiều vì kích thước của mỗi tệp nhị phân giảm đi đáng kể.</a:t>
            </a:r>
            <a:r>
              <a:rPr lang="en-VN" sz="1800" dirty="0">
                <a:effectLst/>
                <a:latin typeface="Times New Roman" panose="02020603050405020304" pitchFamily="18" charset="0"/>
                <a:cs typeface="Times New Roman" panose="02020603050405020304" pitchFamily="18" charset="0"/>
              </a:rPr>
              <a:t> </a:t>
            </a:r>
          </a:p>
          <a:p>
            <a:pPr marL="0" indent="0">
              <a:buNone/>
            </a:pPr>
            <a:endParaRPr lang="en-VN" sz="1800" dirty="0"/>
          </a:p>
          <a:p>
            <a:pPr marL="0" indent="0">
              <a:buNone/>
            </a:pPr>
            <a:endParaRPr lang="en-VN" sz="1800" dirty="0"/>
          </a:p>
        </p:txBody>
      </p:sp>
      <p:pic>
        <p:nvPicPr>
          <p:cNvPr id="5" name="Picture 4">
            <a:extLst>
              <a:ext uri="{FF2B5EF4-FFF2-40B4-BE49-F238E27FC236}">
                <a16:creationId xmlns:a16="http://schemas.microsoft.com/office/drawing/2014/main" id="{A8F64EE6-C9C7-5201-0502-8B6E5EAD3612}"/>
              </a:ext>
            </a:extLst>
          </p:cNvPr>
          <p:cNvPicPr>
            <a:picLocks noChangeAspect="1"/>
          </p:cNvPicPr>
          <p:nvPr/>
        </p:nvPicPr>
        <p:blipFill>
          <a:blip r:embed="rId2"/>
          <a:stretch>
            <a:fillRect/>
          </a:stretch>
        </p:blipFill>
        <p:spPr>
          <a:xfrm>
            <a:off x="3290516" y="2323269"/>
            <a:ext cx="4279866" cy="3356050"/>
          </a:xfrm>
          <a:prstGeom prst="rect">
            <a:avLst/>
          </a:prstGeom>
        </p:spPr>
      </p:pic>
    </p:spTree>
    <p:extLst>
      <p:ext uri="{BB962C8B-B14F-4D97-AF65-F5344CB8AC3E}">
        <p14:creationId xmlns:p14="http://schemas.microsoft.com/office/powerpoint/2010/main" val="227384174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C6D2-12A2-E7FC-AAF5-31FD690C2D62}"/>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Lợi ích của microserivce</a:t>
            </a:r>
          </a:p>
        </p:txBody>
      </p:sp>
      <p:sp>
        <p:nvSpPr>
          <p:cNvPr id="3" name="Content Placeholder 2">
            <a:extLst>
              <a:ext uri="{FF2B5EF4-FFF2-40B4-BE49-F238E27FC236}">
                <a16:creationId xmlns:a16="http://schemas.microsoft.com/office/drawing/2014/main" id="{8EB7BA7F-FE9E-A1F3-0F3A-C70A7615A683}"/>
              </a:ext>
            </a:extLst>
          </p:cNvPr>
          <p:cNvSpPr>
            <a:spLocks noGrp="1"/>
          </p:cNvSpPr>
          <p:nvPr>
            <p:ph idx="1"/>
          </p:nvPr>
        </p:nvSpPr>
        <p:spPr/>
        <p:txBody>
          <a:bodyPr/>
          <a:lstStyle/>
          <a:p>
            <a:pPr marL="0" indent="0">
              <a:buNone/>
            </a:pP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test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Việc kiểm tra và suy luận về từng dịch vụ một cách riêng biệt cũng trở nên dễ dàng hơn nhiều vì có ít logic hơn để hiểu, chạy và kiểm tra.</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7DDB57-8DA8-1B49-4319-5464CD2ABC1B}"/>
              </a:ext>
            </a:extLst>
          </p:cNvPr>
          <p:cNvPicPr>
            <a:picLocks noChangeAspect="1"/>
          </p:cNvPicPr>
          <p:nvPr/>
        </p:nvPicPr>
        <p:blipFill>
          <a:blip r:embed="rId2"/>
          <a:stretch>
            <a:fillRect/>
          </a:stretch>
        </p:blipFill>
        <p:spPr>
          <a:xfrm>
            <a:off x="3156393" y="2394837"/>
            <a:ext cx="5115737" cy="3527498"/>
          </a:xfrm>
          <a:prstGeom prst="rect">
            <a:avLst/>
          </a:prstGeom>
        </p:spPr>
      </p:pic>
    </p:spTree>
    <p:extLst>
      <p:ext uri="{BB962C8B-B14F-4D97-AF65-F5344CB8AC3E}">
        <p14:creationId xmlns:p14="http://schemas.microsoft.com/office/powerpoint/2010/main" val="27281789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1F51-676A-76D8-5FB1-CC26C86175C5}"/>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Lợi ích của microserivce</a:t>
            </a:r>
          </a:p>
        </p:txBody>
      </p:sp>
      <p:sp>
        <p:nvSpPr>
          <p:cNvPr id="3" name="Content Placeholder 2">
            <a:extLst>
              <a:ext uri="{FF2B5EF4-FFF2-40B4-BE49-F238E27FC236}">
                <a16:creationId xmlns:a16="http://schemas.microsoft.com/office/drawing/2014/main" id="{F08860D4-4B32-3D76-A653-7F1B6FCCACFF}"/>
              </a:ext>
            </a:extLst>
          </p:cNvPr>
          <p:cNvSpPr>
            <a:spLocks noGrp="1"/>
          </p:cNvSpPr>
          <p:nvPr>
            <p:ph idx="1"/>
          </p:nvPr>
        </p:nvSpPr>
        <p:spPr/>
        <p:txBody>
          <a:bodyPr/>
          <a:lstStyle/>
          <a:p>
            <a:pPr marL="0" indent="0">
              <a:buNone/>
            </a:pPr>
            <a:r>
              <a:rPr lang="en-US" sz="1800" dirty="0" err="1">
                <a:solidFill>
                  <a:srgbClr val="252525"/>
                </a:solidFill>
                <a:effectLst/>
                <a:latin typeface="Times New Roman" panose="02020603050405020304" pitchFamily="18" charset="0"/>
                <a:ea typeface="Calibri" panose="020F0502020204030204" pitchFamily="34" charset="0"/>
              </a:rPr>
              <a:t>Người</a:t>
            </a:r>
            <a:r>
              <a:rPr lang="en-US" sz="1800" dirty="0">
                <a:solidFill>
                  <a:srgbClr val="252525"/>
                </a:solidFill>
                <a:effectLst/>
                <a:latin typeface="Times New Roman" panose="02020603050405020304" pitchFamily="18" charset="0"/>
                <a:ea typeface="Calibri" panose="020F0502020204030204" pitchFamily="34" charset="0"/>
              </a:rPr>
              <a:t> </a:t>
            </a:r>
            <a:r>
              <a:rPr lang="en-US" sz="1800" dirty="0" err="1">
                <a:solidFill>
                  <a:srgbClr val="252525"/>
                </a:solidFill>
                <a:effectLst/>
                <a:latin typeface="Times New Roman" panose="02020603050405020304" pitchFamily="18" charset="0"/>
                <a:ea typeface="Calibri" panose="020F0502020204030204" pitchFamily="34" charset="0"/>
              </a:rPr>
              <a:t>mới</a:t>
            </a:r>
            <a:r>
              <a:rPr lang="en-US" sz="1800" dirty="0">
                <a:solidFill>
                  <a:srgbClr val="252525"/>
                </a:solidFill>
                <a:effectLst/>
                <a:latin typeface="Times New Roman" panose="02020603050405020304" pitchFamily="18" charset="0"/>
                <a:ea typeface="Calibri" panose="020F0502020204030204" pitchFamily="34" charset="0"/>
              </a:rPr>
              <a:t> </a:t>
            </a:r>
            <a:r>
              <a:rPr lang="en-US" sz="1800" dirty="0" err="1">
                <a:solidFill>
                  <a:srgbClr val="252525"/>
                </a:solidFill>
                <a:effectLst/>
                <a:latin typeface="Times New Roman" panose="02020603050405020304" pitchFamily="18" charset="0"/>
                <a:ea typeface="Calibri" panose="020F0502020204030204" pitchFamily="34" charset="0"/>
              </a:rPr>
              <a:t>dễ</a:t>
            </a:r>
            <a:r>
              <a:rPr lang="en-US" sz="1800" dirty="0">
                <a:solidFill>
                  <a:srgbClr val="252525"/>
                </a:solidFill>
                <a:effectLst/>
                <a:latin typeface="Times New Roman" panose="02020603050405020304" pitchFamily="18" charset="0"/>
                <a:ea typeface="Calibri" panose="020F0502020204030204" pitchFamily="34" charset="0"/>
              </a:rPr>
              <a:t> </a:t>
            </a:r>
            <a:r>
              <a:rPr lang="en-US" sz="1800" dirty="0" err="1">
                <a:solidFill>
                  <a:srgbClr val="252525"/>
                </a:solidFill>
                <a:effectLst/>
                <a:latin typeface="Times New Roman" panose="02020603050405020304" pitchFamily="18" charset="0"/>
                <a:ea typeface="Calibri" panose="020F0502020204030204" pitchFamily="34" charset="0"/>
              </a:rPr>
              <a:t>tiếp</a:t>
            </a:r>
            <a:r>
              <a:rPr lang="en-US" sz="1800" dirty="0">
                <a:solidFill>
                  <a:srgbClr val="252525"/>
                </a:solidFill>
                <a:effectLst/>
                <a:latin typeface="Times New Roman" panose="02020603050405020304" pitchFamily="18" charset="0"/>
                <a:ea typeface="Calibri" panose="020F0502020204030204" pitchFamily="34" charset="0"/>
              </a:rPr>
              <a:t> </a:t>
            </a:r>
            <a:r>
              <a:rPr lang="en-US" sz="1800" dirty="0" err="1">
                <a:solidFill>
                  <a:srgbClr val="252525"/>
                </a:solidFill>
                <a:effectLst/>
                <a:latin typeface="Times New Roman" panose="02020603050405020304" pitchFamily="18" charset="0"/>
                <a:ea typeface="Calibri" panose="020F0502020204030204" pitchFamily="34" charset="0"/>
              </a:rPr>
              <a:t>cận</a:t>
            </a:r>
            <a:r>
              <a:rPr lang="en-US" sz="1800" dirty="0">
                <a:solidFill>
                  <a:srgbClr val="252525"/>
                </a:solidFill>
                <a:effectLst/>
                <a:latin typeface="Times New Roman" panose="02020603050405020304" pitchFamily="18" charset="0"/>
                <a:ea typeface="Calibri" panose="020F0502020204030204" pitchFamily="34" charset="0"/>
              </a:rPr>
              <a:t> </a:t>
            </a:r>
            <a:r>
              <a:rPr lang="en-US" sz="1800" dirty="0" err="1">
                <a:solidFill>
                  <a:srgbClr val="252525"/>
                </a:solidFill>
                <a:effectLst/>
                <a:latin typeface="Times New Roman" panose="02020603050405020304" pitchFamily="18" charset="0"/>
                <a:ea typeface="Calibri" panose="020F0502020204030204" pitchFamily="34" charset="0"/>
              </a:rPr>
              <a:t>hơn</a:t>
            </a:r>
            <a:r>
              <a:rPr lang="en-US" sz="1800" dirty="0">
                <a:solidFill>
                  <a:srgbClr val="252525"/>
                </a:solidFill>
                <a:effectLst/>
                <a:latin typeface="Times New Roman" panose="02020603050405020304" pitchFamily="18" charset="0"/>
                <a:ea typeface="Calibri" panose="020F0502020204030204" pitchFamily="34" charset="0"/>
              </a:rPr>
              <a:t>:</a:t>
            </a:r>
          </a:p>
          <a:p>
            <a:pPr marL="0" indent="0">
              <a:buNone/>
            </a:pPr>
            <a:endParaRPr lang="en-VN" dirty="0"/>
          </a:p>
        </p:txBody>
      </p:sp>
      <p:pic>
        <p:nvPicPr>
          <p:cNvPr id="5" name="Picture 4">
            <a:extLst>
              <a:ext uri="{FF2B5EF4-FFF2-40B4-BE49-F238E27FC236}">
                <a16:creationId xmlns:a16="http://schemas.microsoft.com/office/drawing/2014/main" id="{0D24552F-FBA8-9339-0486-DBB9A6939CC3}"/>
              </a:ext>
            </a:extLst>
          </p:cNvPr>
          <p:cNvPicPr>
            <a:picLocks noChangeAspect="1"/>
          </p:cNvPicPr>
          <p:nvPr/>
        </p:nvPicPr>
        <p:blipFill>
          <a:blip r:embed="rId2"/>
          <a:stretch>
            <a:fillRect/>
          </a:stretch>
        </p:blipFill>
        <p:spPr>
          <a:xfrm>
            <a:off x="1789814" y="2391040"/>
            <a:ext cx="7772400" cy="3220508"/>
          </a:xfrm>
          <a:prstGeom prst="rect">
            <a:avLst/>
          </a:prstGeom>
        </p:spPr>
      </p:pic>
    </p:spTree>
    <p:extLst>
      <p:ext uri="{BB962C8B-B14F-4D97-AF65-F5344CB8AC3E}">
        <p14:creationId xmlns:p14="http://schemas.microsoft.com/office/powerpoint/2010/main" val="1501623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8556-C232-E84D-B62D-9AA9CE2530F7}"/>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Lợi ích của microserivce</a:t>
            </a:r>
          </a:p>
        </p:txBody>
      </p:sp>
      <p:sp>
        <p:nvSpPr>
          <p:cNvPr id="3" name="Content Placeholder 2">
            <a:extLst>
              <a:ext uri="{FF2B5EF4-FFF2-40B4-BE49-F238E27FC236}">
                <a16:creationId xmlns:a16="http://schemas.microsoft.com/office/drawing/2014/main" id="{926C1497-B235-8A58-991D-6EC71D071C63}"/>
              </a:ext>
            </a:extLst>
          </p:cNvPr>
          <p:cNvSpPr>
            <a:spLocks noGrp="1"/>
          </p:cNvSpPr>
          <p:nvPr>
            <p:ph idx="1"/>
          </p:nvPr>
        </p:nvSpPr>
        <p:spPr/>
        <p:txBody>
          <a:bodyPr/>
          <a:lstStyle/>
          <a:p>
            <a:pPr marL="0" indent="0">
              <a:buNone/>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H</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igher team velocity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Tất cả những điều này làm tăng tốc độ phát triển của mỗi đội, điều đó có nghĩa là chúng ta có thể cung cấp nhiều tính năng hơn và đạt được lợi thế so với các đối thủ cạnh tranh về khả năng mở rộng hệ thống.</a:t>
            </a:r>
          </a:p>
          <a:p>
            <a:pPr marL="0" indent="0">
              <a:buNone/>
            </a:pP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E5D2B48-2E94-A612-20D0-563842CA53AE}"/>
              </a:ext>
            </a:extLst>
          </p:cNvPr>
          <p:cNvPicPr>
            <a:picLocks noChangeAspect="1"/>
          </p:cNvPicPr>
          <p:nvPr/>
        </p:nvPicPr>
        <p:blipFill>
          <a:blip r:embed="rId2"/>
          <a:stretch>
            <a:fillRect/>
          </a:stretch>
        </p:blipFill>
        <p:spPr>
          <a:xfrm>
            <a:off x="2209800" y="2544430"/>
            <a:ext cx="7772400" cy="3512620"/>
          </a:xfrm>
          <a:prstGeom prst="rect">
            <a:avLst/>
          </a:prstGeom>
        </p:spPr>
      </p:pic>
    </p:spTree>
    <p:extLst>
      <p:ext uri="{BB962C8B-B14F-4D97-AF65-F5344CB8AC3E}">
        <p14:creationId xmlns:p14="http://schemas.microsoft.com/office/powerpoint/2010/main" val="115796784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08F1-4C86-631E-645B-B4CDC0BD9B8A}"/>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Lợi ích của microserivce</a:t>
            </a:r>
          </a:p>
        </p:txBody>
      </p:sp>
      <p:sp>
        <p:nvSpPr>
          <p:cNvPr id="3" name="Content Placeholder 2">
            <a:extLst>
              <a:ext uri="{FF2B5EF4-FFF2-40B4-BE49-F238E27FC236}">
                <a16:creationId xmlns:a16="http://schemas.microsoft.com/office/drawing/2014/main" id="{C6E34042-86B6-4578-2C1B-C6AF41D1A711}"/>
              </a:ext>
            </a:extLst>
          </p:cNvPr>
          <p:cNvSpPr>
            <a:spLocks noGrp="1"/>
          </p:cNvSpPr>
          <p:nvPr>
            <p:ph idx="1"/>
          </p:nvPr>
        </p:nvSpPr>
        <p:spPr/>
        <p:txBody>
          <a:bodyPr/>
          <a:lstStyle/>
          <a:p>
            <a:pPr marL="0" indent="0">
              <a:buNone/>
            </a:pP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monolithic, </a:t>
            </a: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m</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ỗi phiên bản phải chạy toàn bộ </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code base</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đòi hỏi phần cứng rất mạnh và đắt tiền để chạy từng phiên bản.</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Khi chúng ta tách code base thành các </a:t>
            </a: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microservice</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mỗi dịch vụ sẽ nhỏ hơn nhiều, vì vậy mỗi phiên bản của microservice tiêu thụ ít bộ nhớ và CPU hơn.</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205EDA-10AE-6C8C-8C9B-FA8FF2117484}"/>
              </a:ext>
            </a:extLst>
          </p:cNvPr>
          <p:cNvPicPr>
            <a:picLocks noChangeAspect="1"/>
          </p:cNvPicPr>
          <p:nvPr/>
        </p:nvPicPr>
        <p:blipFill>
          <a:blip r:embed="rId2"/>
          <a:stretch>
            <a:fillRect/>
          </a:stretch>
        </p:blipFill>
        <p:spPr>
          <a:xfrm>
            <a:off x="3051989" y="3057877"/>
            <a:ext cx="5517854" cy="2917620"/>
          </a:xfrm>
          <a:prstGeom prst="rect">
            <a:avLst/>
          </a:prstGeom>
        </p:spPr>
      </p:pic>
    </p:spTree>
    <p:extLst>
      <p:ext uri="{BB962C8B-B14F-4D97-AF65-F5344CB8AC3E}">
        <p14:creationId xmlns:p14="http://schemas.microsoft.com/office/powerpoint/2010/main" val="30479997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321B7-F2A6-83F0-1C1D-A55F48690345}"/>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Lợi ích của microserivce</a:t>
            </a:r>
          </a:p>
        </p:txBody>
      </p:sp>
      <p:sp>
        <p:nvSpPr>
          <p:cNvPr id="3" name="Content Placeholder 2">
            <a:extLst>
              <a:ext uri="{FF2B5EF4-FFF2-40B4-BE49-F238E27FC236}">
                <a16:creationId xmlns:a16="http://schemas.microsoft.com/office/drawing/2014/main" id="{7BD4C522-5BEA-C6B6-F864-77ED3C9D4A70}"/>
              </a:ext>
            </a:extLst>
          </p:cNvPr>
          <p:cNvSpPr>
            <a:spLocks noGrp="1"/>
          </p:cNvSpPr>
          <p:nvPr>
            <p:ph idx="1"/>
          </p:nvPr>
        </p:nvSpPr>
        <p:spPr/>
        <p:txBody>
          <a:bodyPr/>
          <a:lstStyle/>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Mỗi nhóm cũng có thể đưa ra đánh giá tốt nhất về công nghệ nào sẽ mang lại lợi ích cho dịch vụ của họ, và họ cũng có thể đáp ứng với những thay đổi công nghệ nhanh hơn nhiều bằng cách tái cấu trúc </a:t>
            </a: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code base</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vốn đã nhỏ của họ hoặc thậm chí viết lại toàn bộ dịch vụ của họ nếu cần thiết.</a:t>
            </a:r>
          </a:p>
          <a:p>
            <a:pPr marL="0" indent="0">
              <a:buNone/>
            </a:pPr>
            <a:endPar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pic>
        <p:nvPicPr>
          <p:cNvPr id="5" name="Picture 4">
            <a:extLst>
              <a:ext uri="{FF2B5EF4-FFF2-40B4-BE49-F238E27FC236}">
                <a16:creationId xmlns:a16="http://schemas.microsoft.com/office/drawing/2014/main" id="{75C3174E-11CD-DE62-6B4C-C4E9DAFBED5B}"/>
              </a:ext>
            </a:extLst>
          </p:cNvPr>
          <p:cNvPicPr>
            <a:picLocks noChangeAspect="1"/>
          </p:cNvPicPr>
          <p:nvPr/>
        </p:nvPicPr>
        <p:blipFill>
          <a:blip r:embed="rId2"/>
          <a:stretch>
            <a:fillRect/>
          </a:stretch>
        </p:blipFill>
        <p:spPr>
          <a:xfrm>
            <a:off x="2819252" y="2769343"/>
            <a:ext cx="5963241" cy="2929709"/>
          </a:xfrm>
          <a:prstGeom prst="rect">
            <a:avLst/>
          </a:prstGeom>
        </p:spPr>
      </p:pic>
    </p:spTree>
    <p:extLst>
      <p:ext uri="{BB962C8B-B14F-4D97-AF65-F5344CB8AC3E}">
        <p14:creationId xmlns:p14="http://schemas.microsoft.com/office/powerpoint/2010/main" val="22970433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0AD5-BCA4-8C96-14B5-A352484AFB7A}"/>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Lợi ích của microserivce</a:t>
            </a:r>
          </a:p>
        </p:txBody>
      </p:sp>
      <p:sp>
        <p:nvSpPr>
          <p:cNvPr id="3" name="Content Placeholder 2">
            <a:extLst>
              <a:ext uri="{FF2B5EF4-FFF2-40B4-BE49-F238E27FC236}">
                <a16:creationId xmlns:a16="http://schemas.microsoft.com/office/drawing/2014/main" id="{0C9F9131-6E30-4DBD-8ACB-4AE6A8DAFD27}"/>
              </a:ext>
            </a:extLst>
          </p:cNvPr>
          <p:cNvSpPr>
            <a:spLocks noGrp="1"/>
          </p:cNvSpPr>
          <p:nvPr>
            <p:ph idx="1"/>
          </p:nvPr>
        </p:nvSpPr>
        <p:spPr/>
        <p:txBody>
          <a:bodyPr/>
          <a:lstStyle/>
          <a:p>
            <a:pPr marL="0" indent="0">
              <a:buNone/>
            </a:pP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Độ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ổn định của hệ thống cao hơn nhiều cho toàn bộ hệ thống do mỗi </a:t>
            </a: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microservice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đều được triển khai tách biệt.</a:t>
            </a:r>
          </a:p>
          <a:p>
            <a:pPr marL="0" indent="0">
              <a:buNone/>
            </a:pPr>
            <a:endPar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pic>
        <p:nvPicPr>
          <p:cNvPr id="5" name="Picture 4">
            <a:extLst>
              <a:ext uri="{FF2B5EF4-FFF2-40B4-BE49-F238E27FC236}">
                <a16:creationId xmlns:a16="http://schemas.microsoft.com/office/drawing/2014/main" id="{4579F50D-612D-5950-9B92-AF93CCA2572D}"/>
              </a:ext>
            </a:extLst>
          </p:cNvPr>
          <p:cNvPicPr>
            <a:picLocks noChangeAspect="1"/>
          </p:cNvPicPr>
          <p:nvPr/>
        </p:nvPicPr>
        <p:blipFill>
          <a:blip r:embed="rId2"/>
          <a:stretch>
            <a:fillRect/>
          </a:stretch>
        </p:blipFill>
        <p:spPr>
          <a:xfrm>
            <a:off x="2209800" y="2490529"/>
            <a:ext cx="7772400" cy="3604208"/>
          </a:xfrm>
          <a:prstGeom prst="rect">
            <a:avLst/>
          </a:prstGeom>
        </p:spPr>
      </p:pic>
    </p:spTree>
    <p:extLst>
      <p:ext uri="{BB962C8B-B14F-4D97-AF65-F5344CB8AC3E}">
        <p14:creationId xmlns:p14="http://schemas.microsoft.com/office/powerpoint/2010/main" val="393011254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D920-BA7C-BEEA-A31B-A6F67F2431EE}"/>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Lợi ích của microserivce</a:t>
            </a:r>
          </a:p>
        </p:txBody>
      </p:sp>
      <p:sp>
        <p:nvSpPr>
          <p:cNvPr id="3" name="Content Placeholder 2">
            <a:extLst>
              <a:ext uri="{FF2B5EF4-FFF2-40B4-BE49-F238E27FC236}">
                <a16:creationId xmlns:a16="http://schemas.microsoft.com/office/drawing/2014/main" id="{BC50F61B-2AFE-7CD4-C7BD-7E165A3F2B61}"/>
              </a:ext>
            </a:extLst>
          </p:cNvPr>
          <p:cNvSpPr>
            <a:spLocks noGrp="1"/>
          </p:cNvSpPr>
          <p:nvPr>
            <p:ph idx="1"/>
          </p:nvPr>
        </p:nvSpPr>
        <p:spPr/>
        <p:txBody>
          <a:bodyPr/>
          <a:lstStyle/>
          <a:p>
            <a:pPr indent="0">
              <a:buNone/>
            </a:pP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Monolithic hay microservice,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kiểu</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giống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hộp</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Hộp số thấp hơn là kiến ​​trúc nguyên khối cho phép công ty chúng ta nhanh chóng bắt đầu chuyển từ bằng không và tăng đến một ngưỡng nhất định.</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Nhưng nếu muốn tiếp tục phát triển, bứt tốc, chúng ta cần chuyển số và chuyển sang kiến ​​trúc microservices.</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34EC8F8-54C9-AF14-A270-9796A17D4BFA}"/>
              </a:ext>
            </a:extLst>
          </p:cNvPr>
          <p:cNvPicPr>
            <a:picLocks noChangeAspect="1"/>
          </p:cNvPicPr>
          <p:nvPr/>
        </p:nvPicPr>
        <p:blipFill>
          <a:blip r:embed="rId2"/>
          <a:stretch>
            <a:fillRect/>
          </a:stretch>
        </p:blipFill>
        <p:spPr>
          <a:xfrm>
            <a:off x="1234854" y="3660568"/>
            <a:ext cx="3710910" cy="2197971"/>
          </a:xfrm>
          <a:prstGeom prst="rect">
            <a:avLst/>
          </a:prstGeom>
        </p:spPr>
      </p:pic>
      <p:pic>
        <p:nvPicPr>
          <p:cNvPr id="7" name="Picture 6">
            <a:extLst>
              <a:ext uri="{FF2B5EF4-FFF2-40B4-BE49-F238E27FC236}">
                <a16:creationId xmlns:a16="http://schemas.microsoft.com/office/drawing/2014/main" id="{5B707477-4093-9BD1-DC19-2A8B40F906D0}"/>
              </a:ext>
            </a:extLst>
          </p:cNvPr>
          <p:cNvPicPr>
            <a:picLocks noChangeAspect="1"/>
          </p:cNvPicPr>
          <p:nvPr/>
        </p:nvPicPr>
        <p:blipFill>
          <a:blip r:embed="rId3"/>
          <a:stretch>
            <a:fillRect/>
          </a:stretch>
        </p:blipFill>
        <p:spPr>
          <a:xfrm>
            <a:off x="6538877" y="3660568"/>
            <a:ext cx="3713855" cy="2197971"/>
          </a:xfrm>
          <a:prstGeom prst="rect">
            <a:avLst/>
          </a:prstGeom>
        </p:spPr>
      </p:pic>
    </p:spTree>
    <p:extLst>
      <p:ext uri="{BB962C8B-B14F-4D97-AF65-F5344CB8AC3E}">
        <p14:creationId xmlns:p14="http://schemas.microsoft.com/office/powerpoint/2010/main" val="37758607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3F4-0A96-CE99-34A8-D2642C55B9C5}"/>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Thách thức</a:t>
            </a:r>
          </a:p>
        </p:txBody>
      </p:sp>
      <p:sp>
        <p:nvSpPr>
          <p:cNvPr id="3" name="Content Placeholder 2">
            <a:extLst>
              <a:ext uri="{FF2B5EF4-FFF2-40B4-BE49-F238E27FC236}">
                <a16:creationId xmlns:a16="http://schemas.microsoft.com/office/drawing/2014/main" id="{A841F917-851B-200F-3291-A2BC86224872}"/>
              </a:ext>
            </a:extLst>
          </p:cNvPr>
          <p:cNvSpPr>
            <a:spLocks noGrp="1"/>
          </p:cNvSpPr>
          <p:nvPr>
            <p:ph idx="1"/>
          </p:nvPr>
        </p:nvSpPr>
        <p:spPr/>
        <p:txBody>
          <a:bodyPr/>
          <a:lstStyle/>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Bắt đầu với những thách thức kỹ thuật, vấn đề lớn đầu tiên là chúng ta đã sử dụng một hệ thống tập trung và chia nó thành hệ thống có tính phân tán cao.</a:t>
            </a:r>
          </a:p>
          <a:p>
            <a:pPr marL="0" indent="0">
              <a:buNone/>
            </a:pP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5ADC59B-6FC7-55CB-9191-C610360B0324}"/>
              </a:ext>
            </a:extLst>
          </p:cNvPr>
          <p:cNvPicPr>
            <a:picLocks noChangeAspect="1"/>
          </p:cNvPicPr>
          <p:nvPr/>
        </p:nvPicPr>
        <p:blipFill>
          <a:blip r:embed="rId2"/>
          <a:stretch>
            <a:fillRect/>
          </a:stretch>
        </p:blipFill>
        <p:spPr>
          <a:xfrm>
            <a:off x="5966042" y="2260774"/>
            <a:ext cx="4539120" cy="2899949"/>
          </a:xfrm>
          <a:prstGeom prst="rect">
            <a:avLst/>
          </a:prstGeom>
        </p:spPr>
      </p:pic>
    </p:spTree>
    <p:extLst>
      <p:ext uri="{BB962C8B-B14F-4D97-AF65-F5344CB8AC3E}">
        <p14:creationId xmlns:p14="http://schemas.microsoft.com/office/powerpoint/2010/main" val="3621071235"/>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ADA8-3A1C-0828-67CB-E29B3C5534E2}"/>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Giới thiệu</a:t>
            </a:r>
          </a:p>
        </p:txBody>
      </p:sp>
      <p:sp>
        <p:nvSpPr>
          <p:cNvPr id="3" name="Content Placeholder 2">
            <a:extLst>
              <a:ext uri="{FF2B5EF4-FFF2-40B4-BE49-F238E27FC236}">
                <a16:creationId xmlns:a16="http://schemas.microsoft.com/office/drawing/2014/main" id="{F0E93B2B-006D-FD56-AB16-5D3B9367AA49}"/>
              </a:ext>
            </a:extLst>
          </p:cNvPr>
          <p:cNvSpPr>
            <a:spLocks noGrp="1"/>
          </p:cNvSpPr>
          <p:nvPr>
            <p:ph idx="1"/>
          </p:nvPr>
        </p:nvSpPr>
        <p:spPr>
          <a:xfrm>
            <a:off x="1031792" y="2079321"/>
            <a:ext cx="6997391" cy="3081401"/>
          </a:xfrm>
        </p:spPr>
        <p:txBody>
          <a:bodyPr>
            <a:normAutofit/>
          </a:bodyPr>
          <a:lstStyle/>
          <a:p>
            <a:pPr marL="0" indent="0">
              <a:buNone/>
            </a:pPr>
            <a:r>
              <a:rPr lang="en-VN" b="1" dirty="0">
                <a:latin typeface="Times New Roman" panose="02020603050405020304" pitchFamily="18" charset="0"/>
                <a:cs typeface="Times New Roman" panose="02020603050405020304" pitchFamily="18" charset="0"/>
              </a:rPr>
              <a:t>Động lực nghiên cứu microservice</a:t>
            </a:r>
          </a:p>
          <a:p>
            <a:pPr marL="0" indent="0">
              <a:buNone/>
            </a:pPr>
            <a:r>
              <a:rPr lang="en-VN" sz="2800" b="1" dirty="0">
                <a:latin typeface="Times New Roman" panose="02020603050405020304" pitchFamily="18" charset="0"/>
                <a:cs typeface="Times New Roman" panose="02020603050405020304" pitchFamily="18" charset="0"/>
              </a:rPr>
              <a:t>Vấn đề với kiến trúc microservice</a:t>
            </a:r>
          </a:p>
          <a:p>
            <a:pPr marL="0" indent="0">
              <a:buNone/>
            </a:pPr>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714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06B8-AC91-CC64-5EBD-5DE4E6206CF9}"/>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Thách thức</a:t>
            </a:r>
          </a:p>
        </p:txBody>
      </p:sp>
      <p:sp>
        <p:nvSpPr>
          <p:cNvPr id="3" name="Content Placeholder 2">
            <a:extLst>
              <a:ext uri="{FF2B5EF4-FFF2-40B4-BE49-F238E27FC236}">
                <a16:creationId xmlns:a16="http://schemas.microsoft.com/office/drawing/2014/main" id="{506F175A-E2CD-2E11-7EC9-DFF6480EE349}"/>
              </a:ext>
            </a:extLst>
          </p:cNvPr>
          <p:cNvSpPr>
            <a:spLocks noGrp="1"/>
          </p:cNvSpPr>
          <p:nvPr>
            <p:ph idx="1"/>
          </p:nvPr>
        </p:nvSpPr>
        <p:spPr>
          <a:xfrm>
            <a:off x="838200" y="1825625"/>
            <a:ext cx="10515600" cy="4667250"/>
          </a:xfrm>
        </p:spPr>
        <p:txBody>
          <a:bodyPr>
            <a:normAutofit/>
          </a:bodyPr>
          <a:lstStyle/>
          <a:p>
            <a:pPr marL="0" indent="0">
              <a:buNone/>
            </a:pPr>
            <a:r>
              <a:rPr lang="en-VN" sz="1800" b="1" dirty="0">
                <a:latin typeface="Times New Roman" panose="02020603050405020304" pitchFamily="18" charset="0"/>
                <a:cs typeface="Times New Roman" panose="02020603050405020304" pitchFamily="18" charset="0"/>
              </a:rPr>
              <a:t>Trong testing:</a:t>
            </a:r>
          </a:p>
          <a:p>
            <a:pPr>
              <a:buFontTx/>
              <a:buChar char="-"/>
            </a:pPr>
            <a:r>
              <a:rPr lang="en-VN" sz="18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Một mặt, việc kiểm thử từng microservice một cách riêng biệt trở nên nhanh hơn và dễ dàng hơn</a:t>
            </a:r>
            <a:r>
              <a:rPr lang="en-VN" sz="1800" dirty="0">
                <a:effectLst/>
                <a:latin typeface="Times New Roman" panose="02020603050405020304" pitchFamily="18" charset="0"/>
                <a:cs typeface="Times New Roman" panose="02020603050405020304" pitchFamily="18" charset="0"/>
              </a:rPr>
              <a:t> </a:t>
            </a:r>
          </a:p>
          <a:p>
            <a:pPr>
              <a:buFontTx/>
              <a:buChar char="-"/>
            </a:pPr>
            <a:r>
              <a:rPr lang="en-VN" sz="18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Mặt khác, hiện tại không có gì đảm bảo rằng một khi tất cả các dịch vụ được triển khai, chúng sẽ hoạt động một cách chính xác với nhau như một khối tổng thể</a:t>
            </a:r>
            <a:r>
              <a:rPr lang="en-VN" sz="18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VN" sz="18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Và khi chúng ta thực hiện thay đổi trong một dịch vụ, chúng ta ít có niềm tin rằng một khi phiên bản mới của dịch vụ của chúng ta được triển khai, nó sẽ không phá vỡ dịch vụ khác</a:t>
            </a:r>
            <a:r>
              <a:rPr lang="en-VN" sz="1800" dirty="0">
                <a:effectLst/>
                <a:latin typeface="Times New Roman" panose="02020603050405020304" pitchFamily="18" charset="0"/>
                <a:cs typeface="Times New Roman" panose="02020603050405020304" pitchFamily="18" charset="0"/>
              </a:rPr>
              <a:t> </a:t>
            </a:r>
          </a:p>
          <a:p>
            <a:pPr marL="0" indent="0">
              <a:buNone/>
            </a:pPr>
            <a:r>
              <a:rPr lang="en-VN" sz="1800" dirty="0">
                <a:latin typeface="Times New Roman" panose="02020603050405020304" pitchFamily="18" charset="0"/>
                <a:cs typeface="Times New Roman" panose="02020603050405020304" pitchFamily="18" charset="0"/>
              </a:rPr>
              <a:t>+ Kiểm thử tích hợp phức tạp và mất nhiều thời gian</a:t>
            </a:r>
          </a:p>
          <a:p>
            <a:pPr marL="0" indent="0">
              <a:buNone/>
            </a:pPr>
            <a:r>
              <a:rPr lang="en-VN" sz="1800" dirty="0">
                <a:latin typeface="Times New Roman" panose="02020603050405020304" pitchFamily="18" charset="0"/>
                <a:cs typeface="Times New Roman" panose="02020603050405020304" pitchFamily="18" charset="0"/>
              </a:rPr>
              <a:t>+ Dịch vụ thuộc các team khác nhau, nên cũng khó </a:t>
            </a:r>
          </a:p>
          <a:p>
            <a:pPr marL="0" indent="0">
              <a:buNone/>
            </a:pPr>
            <a:r>
              <a:rPr lang="en-VN" sz="1800" dirty="0">
                <a:latin typeface="Times New Roman" panose="02020603050405020304" pitchFamily="18" charset="0"/>
                <a:cs typeface="Times New Roman" panose="02020603050405020304" pitchFamily="18" charset="0"/>
              </a:rPr>
              <a:t>quyết định ai sẽ chịu trách nhiệm những thử nghiệm </a:t>
            </a:r>
          </a:p>
          <a:p>
            <a:pPr marL="0" indent="0">
              <a:buNone/>
            </a:pPr>
            <a:r>
              <a:rPr lang="en-VN" sz="1800" dirty="0">
                <a:latin typeface="Times New Roman" panose="02020603050405020304" pitchFamily="18" charset="0"/>
                <a:cs typeface="Times New Roman" panose="02020603050405020304" pitchFamily="18" charset="0"/>
              </a:rPr>
              <a:t>tích hợp đó ngay từ đầu</a:t>
            </a:r>
          </a:p>
          <a:p>
            <a:pPr marL="0" indent="0">
              <a:buNone/>
            </a:pPr>
            <a:endParaRPr lang="en-V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D62531D-6422-B15D-70E6-F409BB1D6D4F}"/>
              </a:ext>
            </a:extLst>
          </p:cNvPr>
          <p:cNvPicPr>
            <a:picLocks noChangeAspect="1"/>
          </p:cNvPicPr>
          <p:nvPr/>
        </p:nvPicPr>
        <p:blipFill>
          <a:blip r:embed="rId2"/>
          <a:stretch>
            <a:fillRect/>
          </a:stretch>
        </p:blipFill>
        <p:spPr>
          <a:xfrm>
            <a:off x="6096000" y="3422824"/>
            <a:ext cx="4972050" cy="2889076"/>
          </a:xfrm>
          <a:prstGeom prst="rect">
            <a:avLst/>
          </a:prstGeom>
        </p:spPr>
      </p:pic>
    </p:spTree>
    <p:extLst>
      <p:ext uri="{BB962C8B-B14F-4D97-AF65-F5344CB8AC3E}">
        <p14:creationId xmlns:p14="http://schemas.microsoft.com/office/powerpoint/2010/main" val="1407555457"/>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7F33-A918-D6B2-0864-428017E729B5}"/>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Thách thức</a:t>
            </a:r>
          </a:p>
        </p:txBody>
      </p:sp>
      <p:sp>
        <p:nvSpPr>
          <p:cNvPr id="3" name="Content Placeholder 2">
            <a:extLst>
              <a:ext uri="{FF2B5EF4-FFF2-40B4-BE49-F238E27FC236}">
                <a16:creationId xmlns:a16="http://schemas.microsoft.com/office/drawing/2014/main" id="{0C8C53C1-4B56-267A-7CF5-6F05E22B7073}"/>
              </a:ext>
            </a:extLst>
          </p:cNvPr>
          <p:cNvSpPr>
            <a:spLocks noGrp="1"/>
          </p:cNvSpPr>
          <p:nvPr>
            <p:ph idx="1"/>
          </p:nvPr>
        </p:nvSpPr>
        <p:spPr/>
        <p:txBody>
          <a:bodyPr/>
          <a:lstStyle/>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Cuối cùng, với microservice, việc khắc phục các sự cố và lỗi về hiệu suất sẽ khó hơn nhiều.</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81C8356-3C62-CA86-A5D9-00D5E54704A2}"/>
              </a:ext>
            </a:extLst>
          </p:cNvPr>
          <p:cNvPicPr>
            <a:picLocks noChangeAspect="1"/>
          </p:cNvPicPr>
          <p:nvPr/>
        </p:nvPicPr>
        <p:blipFill>
          <a:blip r:embed="rId2"/>
          <a:stretch>
            <a:fillRect/>
          </a:stretch>
        </p:blipFill>
        <p:spPr>
          <a:xfrm>
            <a:off x="2601065" y="2107557"/>
            <a:ext cx="7772400" cy="3787474"/>
          </a:xfrm>
          <a:prstGeom prst="rect">
            <a:avLst/>
          </a:prstGeom>
        </p:spPr>
      </p:pic>
    </p:spTree>
    <p:extLst>
      <p:ext uri="{BB962C8B-B14F-4D97-AF65-F5344CB8AC3E}">
        <p14:creationId xmlns:p14="http://schemas.microsoft.com/office/powerpoint/2010/main" val="41167101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EE4-CF4B-F244-6F54-31472C4FFF59}"/>
              </a:ext>
            </a:extLst>
          </p:cNvPr>
          <p:cNvSpPr>
            <a:spLocks noGrp="1"/>
          </p:cNvSpPr>
          <p:nvPr>
            <p:ph type="title"/>
          </p:nvPr>
        </p:nvSpPr>
        <p:spPr/>
        <p:txBody>
          <a:bodyPr/>
          <a:lstStyle/>
          <a:p>
            <a:r>
              <a:rPr lang="en-US" b="1" dirty="0" err="1">
                <a:effectLst/>
                <a:latin typeface="Times New Roman" panose="02020603050405020304" pitchFamily="18" charset="0"/>
                <a:cs typeface="Times New Roman" panose="02020603050405020304" pitchFamily="18" charset="0"/>
              </a:rPr>
              <a:t>Chuyển</a:t>
            </a:r>
            <a:r>
              <a:rPr lang="en-US" b="1" dirty="0">
                <a:effectLst/>
                <a:latin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cs typeface="Times New Roman" panose="02020603050405020304" pitchFamily="18" charset="0"/>
              </a:rPr>
              <a:t>đổi</a:t>
            </a:r>
            <a:r>
              <a:rPr lang="en-US" b="1" dirty="0">
                <a:effectLst/>
                <a:latin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cs typeface="Times New Roman" panose="02020603050405020304" pitchFamily="18" charset="0"/>
              </a:rPr>
              <a:t>kiến</a:t>
            </a:r>
            <a:r>
              <a:rPr lang="en-US" b="1" dirty="0">
                <a:effectLst/>
                <a:latin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cs typeface="Times New Roman" panose="02020603050405020304" pitchFamily="18" charset="0"/>
              </a:rPr>
              <a:t>trúc</a:t>
            </a:r>
            <a:r>
              <a:rPr lang="en-US" b="1" dirty="0">
                <a:effectLst/>
                <a:latin typeface="Times New Roman" panose="02020603050405020304" pitchFamily="18" charset="0"/>
                <a:cs typeface="Times New Roman" panose="02020603050405020304" pitchFamily="18" charset="0"/>
              </a:rPr>
              <a:t> sang microservice</a:t>
            </a:r>
          </a:p>
        </p:txBody>
      </p:sp>
      <p:sp>
        <p:nvSpPr>
          <p:cNvPr id="3" name="Content Placeholder 2">
            <a:extLst>
              <a:ext uri="{FF2B5EF4-FFF2-40B4-BE49-F238E27FC236}">
                <a16:creationId xmlns:a16="http://schemas.microsoft.com/office/drawing/2014/main" id="{F7CDC4AD-271B-4533-FA3C-BF722D8A9025}"/>
              </a:ext>
            </a:extLst>
          </p:cNvPr>
          <p:cNvSpPr>
            <a:spLocks noGrp="1"/>
          </p:cNvSpPr>
          <p:nvPr>
            <p:ph idx="1"/>
          </p:nvPr>
        </p:nvSpPr>
        <p:spPr/>
        <p:txBody>
          <a:bodyPr>
            <a:normAutofit/>
          </a:bodyPr>
          <a:lstStyle/>
          <a:p>
            <a:pPr marL="0" indent="0">
              <a:buNone/>
            </a:pPr>
            <a:r>
              <a:rPr lang="vi-VN" dirty="0">
                <a:effectLst/>
                <a:latin typeface="Times New Roman" panose="02020603050405020304" pitchFamily="18" charset="0"/>
                <a:cs typeface="Times New Roman" panose="02020603050405020304" pitchFamily="18" charset="0"/>
              </a:rPr>
              <a:t>Ranh giới microservice - nguyên tắc thiết lập</a:t>
            </a:r>
          </a:p>
          <a:p>
            <a:pPr marL="0" indent="0">
              <a:buNone/>
            </a:pPr>
            <a:r>
              <a:rPr lang="vi-VN" dirty="0">
                <a:effectLst/>
                <a:latin typeface="Times New Roman" panose="02020603050405020304" pitchFamily="18" charset="0"/>
                <a:cs typeface="Times New Roman" panose="02020603050405020304" pitchFamily="18" charset="0"/>
              </a:rPr>
              <a:t>Chiến lược phân tách microservice</a:t>
            </a:r>
          </a:p>
          <a:p>
            <a:pPr marL="0" indent="0">
              <a:buNone/>
            </a:pPr>
            <a:r>
              <a:rPr lang="vi-VN" dirty="0">
                <a:effectLst/>
                <a:latin typeface="Times New Roman" panose="02020603050405020304" pitchFamily="18" charset="0"/>
                <a:cs typeface="Times New Roman" panose="02020603050405020304" pitchFamily="18" charset="0"/>
              </a:rPr>
              <a:t>Lời khuyên, kinh nghiệm thực tế</a:t>
            </a:r>
          </a:p>
        </p:txBody>
      </p:sp>
    </p:spTree>
    <p:extLst>
      <p:ext uri="{BB962C8B-B14F-4D97-AF65-F5344CB8AC3E}">
        <p14:creationId xmlns:p14="http://schemas.microsoft.com/office/powerpoint/2010/main" val="21483071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E95D-FADC-8FA5-E1CA-379AAAB57A8D}"/>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Ranh giới microservice–Nguyên tắc thiết lập</a:t>
            </a:r>
          </a:p>
        </p:txBody>
      </p:sp>
      <p:sp>
        <p:nvSpPr>
          <p:cNvPr id="3" name="Content Placeholder 2">
            <a:extLst>
              <a:ext uri="{FF2B5EF4-FFF2-40B4-BE49-F238E27FC236}">
                <a16:creationId xmlns:a16="http://schemas.microsoft.com/office/drawing/2014/main" id="{A28A3E52-5882-15B4-1E92-61D7605E30EB}"/>
              </a:ext>
            </a:extLst>
          </p:cNvPr>
          <p:cNvSpPr>
            <a:spLocks noGrp="1"/>
          </p:cNvSpPr>
          <p:nvPr>
            <p:ph idx="1"/>
          </p:nvPr>
        </p:nvSpPr>
        <p:spPr/>
        <p:txBody>
          <a:bodyPr/>
          <a:lstStyle/>
          <a:p>
            <a:pPr marL="0" indent="0">
              <a:buNone/>
            </a:pPr>
            <a:r>
              <a:rPr lang="en-VN" dirty="0">
                <a:latin typeface="Times New Roman" panose="02020603050405020304" pitchFamily="18" charset="0"/>
                <a:cs typeface="Times New Roman" panose="02020603050405020304" pitchFamily="18" charset="0"/>
              </a:rPr>
              <a:t>Giới thiệu hệ thống</a:t>
            </a:r>
          </a:p>
          <a:p>
            <a:pPr marL="0" indent="0">
              <a:buNone/>
            </a:pPr>
            <a:r>
              <a:rPr lang="en-VN" dirty="0">
                <a:latin typeface="Times New Roman" panose="02020603050405020304" pitchFamily="18" charset="0"/>
                <a:cs typeface="Times New Roman" panose="02020603050405020304" pitchFamily="18" charset="0"/>
              </a:rPr>
              <a:t>Các hướng tiếp cận</a:t>
            </a:r>
          </a:p>
        </p:txBody>
      </p:sp>
    </p:spTree>
    <p:extLst>
      <p:ext uri="{BB962C8B-B14F-4D97-AF65-F5344CB8AC3E}">
        <p14:creationId xmlns:p14="http://schemas.microsoft.com/office/powerpoint/2010/main" val="22337653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DD84-947E-01CF-C5FA-0163E96EFEB6}"/>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Giới thiệu hệ thống</a:t>
            </a:r>
          </a:p>
        </p:txBody>
      </p:sp>
      <p:sp>
        <p:nvSpPr>
          <p:cNvPr id="3" name="Content Placeholder 2">
            <a:extLst>
              <a:ext uri="{FF2B5EF4-FFF2-40B4-BE49-F238E27FC236}">
                <a16:creationId xmlns:a16="http://schemas.microsoft.com/office/drawing/2014/main" id="{EE1D4EDC-5B15-F14E-7349-D267BF88D294}"/>
              </a:ext>
            </a:extLst>
          </p:cNvPr>
          <p:cNvSpPr>
            <a:spLocks noGrp="1"/>
          </p:cNvSpPr>
          <p:nvPr>
            <p:ph idx="1"/>
          </p:nvPr>
        </p:nvSpPr>
        <p:spPr/>
        <p:txBody>
          <a:bodyPr/>
          <a:lstStyle/>
          <a:p>
            <a:pPr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Hãy tưởng tượng chúng ta là một công ty thương mại điện tử thành công đang điều hành một cửa hàng trực tuyến cho hàng nghìn khách hàng.</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Kiến trúc hệ thống là kiến ​​trúc ba tầng điển hình với ứng dụng web nguyên khối ở tầng giữa.</a:t>
            </a:r>
          </a:p>
          <a:p>
            <a:pPr marL="457200"/>
            <a:endPar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endParaRPr>
          </a:p>
          <a:p>
            <a:pPr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pic>
        <p:nvPicPr>
          <p:cNvPr id="5" name="Picture 4">
            <a:extLst>
              <a:ext uri="{FF2B5EF4-FFF2-40B4-BE49-F238E27FC236}">
                <a16:creationId xmlns:a16="http://schemas.microsoft.com/office/drawing/2014/main" id="{7DD63DC2-2DF4-9C86-E7D6-051DBBF77838}"/>
              </a:ext>
            </a:extLst>
          </p:cNvPr>
          <p:cNvPicPr>
            <a:picLocks noChangeAspect="1"/>
          </p:cNvPicPr>
          <p:nvPr/>
        </p:nvPicPr>
        <p:blipFill>
          <a:blip r:embed="rId2"/>
          <a:stretch>
            <a:fillRect/>
          </a:stretch>
        </p:blipFill>
        <p:spPr>
          <a:xfrm>
            <a:off x="3173564" y="2910301"/>
            <a:ext cx="5844871" cy="2939977"/>
          </a:xfrm>
          <a:prstGeom prst="rect">
            <a:avLst/>
          </a:prstGeom>
        </p:spPr>
      </p:pic>
    </p:spTree>
    <p:extLst>
      <p:ext uri="{BB962C8B-B14F-4D97-AF65-F5344CB8AC3E}">
        <p14:creationId xmlns:p14="http://schemas.microsoft.com/office/powerpoint/2010/main" val="95749673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C6C8-B810-423B-4F63-72B173BC6430}"/>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Giới thiệu hệ thống – Khó khăn</a:t>
            </a:r>
          </a:p>
        </p:txBody>
      </p:sp>
      <p:sp>
        <p:nvSpPr>
          <p:cNvPr id="3" name="Content Placeholder 2">
            <a:extLst>
              <a:ext uri="{FF2B5EF4-FFF2-40B4-BE49-F238E27FC236}">
                <a16:creationId xmlns:a16="http://schemas.microsoft.com/office/drawing/2014/main" id="{6C1B8D7A-B3F4-45C7-2CC2-0D96C0D7BF9C}"/>
              </a:ext>
            </a:extLst>
          </p:cNvPr>
          <p:cNvSpPr>
            <a:spLocks noGrp="1"/>
          </p:cNvSpPr>
          <p:nvPr>
            <p:ph idx="1"/>
          </p:nvPr>
        </p:nvSpPr>
        <p:spPr/>
        <p:txBody>
          <a:bodyPr/>
          <a:lstStyle/>
          <a:p>
            <a:pPr indent="0">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Monolithic ecommerce:</a:t>
            </a:r>
            <a:endParaRPr lang="en-VN"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Codebase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Binary size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Development team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itchFamily="2" charset="2"/>
              <a:buChar cha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vậy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kém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855504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A2D8A-EB05-2A91-18C9-12C08F54FBC6}"/>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Các hướng tiếp cận</a:t>
            </a:r>
          </a:p>
        </p:txBody>
      </p:sp>
      <p:sp>
        <p:nvSpPr>
          <p:cNvPr id="3" name="Content Placeholder 2">
            <a:extLst>
              <a:ext uri="{FF2B5EF4-FFF2-40B4-BE49-F238E27FC236}">
                <a16:creationId xmlns:a16="http://schemas.microsoft.com/office/drawing/2014/main" id="{E3630C30-DA5A-8FE6-CC6C-23B93FB35F17}"/>
              </a:ext>
            </a:extLst>
          </p:cNvPr>
          <p:cNvSpPr>
            <a:spLocks noGrp="1"/>
          </p:cNvSpPr>
          <p:nvPr>
            <p:ph idx="1"/>
          </p:nvPr>
        </p:nvSpPr>
        <p:spPr/>
        <p:txBody>
          <a:bodyPr/>
          <a:lstStyle/>
          <a:p>
            <a:pPr marL="0" indent="0">
              <a:buNone/>
            </a:pPr>
            <a:r>
              <a:rPr lang="en-VN" dirty="0">
                <a:latin typeface="Times New Roman" panose="02020603050405020304" pitchFamily="18" charset="0"/>
                <a:cs typeface="Times New Roman" panose="02020603050405020304" pitchFamily="18" charset="0"/>
              </a:rPr>
              <a:t>Phân tách theo lớp ứng dụng</a:t>
            </a:r>
          </a:p>
          <a:p>
            <a:pPr marL="0" indent="0">
              <a:buNone/>
            </a:pPr>
            <a:r>
              <a:rPr lang="en-VN" dirty="0">
                <a:latin typeface="Times New Roman" panose="02020603050405020304" pitchFamily="18" charset="0"/>
                <a:cs typeface="Times New Roman" panose="02020603050405020304" pitchFamily="18" charset="0"/>
              </a:rPr>
              <a:t>Phân tách theo hướng công nghệ</a:t>
            </a:r>
          </a:p>
          <a:p>
            <a:pPr marL="0" indent="0">
              <a:buNone/>
            </a:pPr>
            <a:r>
              <a:rPr lang="en-VN" dirty="0">
                <a:latin typeface="Times New Roman" panose="02020603050405020304" pitchFamily="18" charset="0"/>
                <a:cs typeface="Times New Roman" panose="02020603050405020304" pitchFamily="18" charset="0"/>
              </a:rPr>
              <a:t>Phân tách theo kích thước</a:t>
            </a:r>
          </a:p>
          <a:p>
            <a:pPr>
              <a:buFontTx/>
              <a:buChar char="-"/>
            </a:pPr>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190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5C02-5C86-8AD7-EC70-CA5ECD423FD7}"/>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theo lớp ứng dụng – Tổ chức</a:t>
            </a:r>
          </a:p>
        </p:txBody>
      </p:sp>
      <p:pic>
        <p:nvPicPr>
          <p:cNvPr id="5" name="Content Placeholder 4">
            <a:extLst>
              <a:ext uri="{FF2B5EF4-FFF2-40B4-BE49-F238E27FC236}">
                <a16:creationId xmlns:a16="http://schemas.microsoft.com/office/drawing/2014/main" id="{AE708CB3-1880-2BA6-EF83-3FC214434A25}"/>
              </a:ext>
            </a:extLst>
          </p:cNvPr>
          <p:cNvPicPr>
            <a:picLocks noGrp="1" noChangeAspect="1"/>
          </p:cNvPicPr>
          <p:nvPr>
            <p:ph idx="1"/>
          </p:nvPr>
        </p:nvPicPr>
        <p:blipFill>
          <a:blip r:embed="rId2"/>
          <a:stretch>
            <a:fillRect/>
          </a:stretch>
        </p:blipFill>
        <p:spPr>
          <a:xfrm>
            <a:off x="1657017" y="1825625"/>
            <a:ext cx="8877966" cy="4351338"/>
          </a:xfrm>
        </p:spPr>
      </p:pic>
    </p:spTree>
    <p:extLst>
      <p:ext uri="{BB962C8B-B14F-4D97-AF65-F5344CB8AC3E}">
        <p14:creationId xmlns:p14="http://schemas.microsoft.com/office/powerpoint/2010/main" val="3204530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E899-425F-A909-168A-1814DF51B208}"/>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theo lớp ứng dụng - Kết quả</a:t>
            </a:r>
          </a:p>
        </p:txBody>
      </p:sp>
      <p:sp>
        <p:nvSpPr>
          <p:cNvPr id="3" name="Content Placeholder 2">
            <a:extLst>
              <a:ext uri="{FF2B5EF4-FFF2-40B4-BE49-F238E27FC236}">
                <a16:creationId xmlns:a16="http://schemas.microsoft.com/office/drawing/2014/main" id="{EC9E1A3F-2E03-EEB0-3963-873030401357}"/>
              </a:ext>
            </a:extLst>
          </p:cNvPr>
          <p:cNvSpPr>
            <a:spLocks noGrp="1"/>
          </p:cNvSpPr>
          <p:nvPr>
            <p:ph idx="1"/>
          </p:nvPr>
        </p:nvSpPr>
        <p:spPr/>
        <p:txBody>
          <a:bodyPr/>
          <a:lstStyle/>
          <a:p>
            <a:pPr marL="0" indent="0">
              <a:buNone/>
            </a:pP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ận dụng sự phân tách logic đã có sẵn trong ứng dụng =&gt;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refactoring.</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Tuy nhiên, cách làm này không hiệu quả lắm và sẽ không mang lại cho chúng ta quá nhiều lợi ích</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Tx/>
              <a:buChar char="-"/>
            </a:pPr>
            <a:endPar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pic>
        <p:nvPicPr>
          <p:cNvPr id="5" name="Picture 4">
            <a:extLst>
              <a:ext uri="{FF2B5EF4-FFF2-40B4-BE49-F238E27FC236}">
                <a16:creationId xmlns:a16="http://schemas.microsoft.com/office/drawing/2014/main" id="{F8ADA315-ACEF-D967-6B80-D4015C145012}"/>
              </a:ext>
            </a:extLst>
          </p:cNvPr>
          <p:cNvPicPr>
            <a:picLocks noChangeAspect="1"/>
          </p:cNvPicPr>
          <p:nvPr/>
        </p:nvPicPr>
        <p:blipFill>
          <a:blip r:embed="rId2"/>
          <a:stretch>
            <a:fillRect/>
          </a:stretch>
        </p:blipFill>
        <p:spPr>
          <a:xfrm>
            <a:off x="4158639" y="3129422"/>
            <a:ext cx="5624187" cy="3047541"/>
          </a:xfrm>
          <a:prstGeom prst="rect">
            <a:avLst/>
          </a:prstGeom>
        </p:spPr>
      </p:pic>
    </p:spTree>
    <p:extLst>
      <p:ext uri="{BB962C8B-B14F-4D97-AF65-F5344CB8AC3E}">
        <p14:creationId xmlns:p14="http://schemas.microsoft.com/office/powerpoint/2010/main" val="4657753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202C-DCD2-596E-CCA0-2D55A2579376}"/>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theo lớp ứng dụng - Kết quả</a:t>
            </a:r>
          </a:p>
        </p:txBody>
      </p:sp>
      <p:sp>
        <p:nvSpPr>
          <p:cNvPr id="3" name="Content Placeholder 2">
            <a:extLst>
              <a:ext uri="{FF2B5EF4-FFF2-40B4-BE49-F238E27FC236}">
                <a16:creationId xmlns:a16="http://schemas.microsoft.com/office/drawing/2014/main" id="{E765344B-63D6-D563-2D53-FF97E36C6A8C}"/>
              </a:ext>
            </a:extLst>
          </p:cNvPr>
          <p:cNvSpPr>
            <a:spLocks noGrp="1"/>
          </p:cNvSpPr>
          <p:nvPr>
            <p:ph idx="1"/>
          </p:nvPr>
        </p:nvSpPr>
        <p:spPr/>
        <p:txBody>
          <a:bodyPr/>
          <a:lstStyle/>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Trên thực tế, cách tách trên chỉ là biến kiến ​​trúc ba tầng này thành kiến ​​trúc năm tầng vẫn chưa được coi là microservice</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Vì vậy, việc chia ứng dụng nguyên khối thành nhiều tầng hơn sẽ không hiệu quả.</a:t>
            </a:r>
          </a:p>
          <a:p>
            <a:pPr marL="0" indent="0">
              <a:buNone/>
            </a:pPr>
            <a:endPar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Điều này dẫn chúng ta đến </a:t>
            </a:r>
          </a:p>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nguyên tắc đầu tiên để </a:t>
            </a:r>
          </a:p>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thiết lập ranh giới giữa </a:t>
            </a:r>
          </a:p>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các </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microservice</a:t>
            </a:r>
          </a:p>
          <a:p>
            <a:pPr marL="0" indent="0">
              <a:buNone/>
            </a:pPr>
            <a:endPar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Symbol" pitchFamily="2" charset="2"/>
              <a:buChar char="Þ"/>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Nguyên tắc này là mỗi microservice </a:t>
            </a:r>
          </a:p>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cần phải được gắn kết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(Cohesion)</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pic>
        <p:nvPicPr>
          <p:cNvPr id="7" name="Picture 6">
            <a:extLst>
              <a:ext uri="{FF2B5EF4-FFF2-40B4-BE49-F238E27FC236}">
                <a16:creationId xmlns:a16="http://schemas.microsoft.com/office/drawing/2014/main" id="{EF145596-8D19-B03B-FE07-97EF3A6DB04E}"/>
              </a:ext>
            </a:extLst>
          </p:cNvPr>
          <p:cNvPicPr>
            <a:picLocks noChangeAspect="1"/>
          </p:cNvPicPr>
          <p:nvPr/>
        </p:nvPicPr>
        <p:blipFill>
          <a:blip r:embed="rId2"/>
          <a:stretch>
            <a:fillRect/>
          </a:stretch>
        </p:blipFill>
        <p:spPr>
          <a:xfrm>
            <a:off x="5281808" y="2584798"/>
            <a:ext cx="5716044" cy="3114545"/>
          </a:xfrm>
          <a:prstGeom prst="rect">
            <a:avLst/>
          </a:prstGeom>
        </p:spPr>
      </p:pic>
    </p:spTree>
    <p:extLst>
      <p:ext uri="{BB962C8B-B14F-4D97-AF65-F5344CB8AC3E}">
        <p14:creationId xmlns:p14="http://schemas.microsoft.com/office/powerpoint/2010/main" val="320429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7904-0252-9C82-1ED3-8C26EEB24C98}"/>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Động lực nghiên cứu microservice</a:t>
            </a:r>
          </a:p>
        </p:txBody>
      </p:sp>
      <p:sp>
        <p:nvSpPr>
          <p:cNvPr id="3" name="Content Placeholder 2">
            <a:extLst>
              <a:ext uri="{FF2B5EF4-FFF2-40B4-BE49-F238E27FC236}">
                <a16:creationId xmlns:a16="http://schemas.microsoft.com/office/drawing/2014/main" id="{50F24CF9-E05A-24A1-D9CD-2C69ABCD0714}"/>
              </a:ext>
            </a:extLst>
          </p:cNvPr>
          <p:cNvSpPr>
            <a:spLocks noGrp="1"/>
          </p:cNvSpPr>
          <p:nvPr>
            <p:ph idx="1"/>
          </p:nvPr>
        </p:nvSpPr>
        <p:spPr/>
        <p:txBody>
          <a:bodyPr>
            <a:normAutofit/>
          </a:bodyPr>
          <a:lstStyle/>
          <a:p>
            <a:pPr marL="0" indent="0">
              <a:buNone/>
            </a:pPr>
            <a:r>
              <a:rPr lang="en-US" sz="1800" b="0" i="0" dirty="0" err="1">
                <a:solidFill>
                  <a:srgbClr val="0D0D0D"/>
                </a:solidFill>
                <a:effectLst/>
                <a:latin typeface="Times New Roman" panose="02020603050405020304" pitchFamily="18" charset="0"/>
                <a:cs typeface="Times New Roman" panose="02020603050405020304" pitchFamily="18" charset="0"/>
              </a:rPr>
              <a:t>Kiến</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trúc</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1" i="0" dirty="0">
                <a:solidFill>
                  <a:srgbClr val="0D0D0D"/>
                </a:solidFill>
                <a:effectLst/>
                <a:latin typeface="Times New Roman" panose="02020603050405020304" pitchFamily="18" charset="0"/>
                <a:cs typeface="Times New Roman" panose="02020603050405020304" pitchFamily="18" charset="0"/>
              </a:rPr>
              <a:t>Microservices</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là</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kiểu</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kiến</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trúc</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1" i="0" dirty="0" err="1">
                <a:solidFill>
                  <a:srgbClr val="0D0D0D"/>
                </a:solidFill>
                <a:effectLst/>
                <a:latin typeface="Times New Roman" panose="02020603050405020304" pitchFamily="18" charset="0"/>
                <a:cs typeface="Times New Roman" panose="02020603050405020304" pitchFamily="18" charset="0"/>
              </a:rPr>
              <a:t>hiện</a:t>
            </a:r>
            <a:r>
              <a:rPr lang="en-US" sz="1800" b="1" i="0" dirty="0">
                <a:solidFill>
                  <a:srgbClr val="0D0D0D"/>
                </a:solidFill>
                <a:effectLst/>
                <a:latin typeface="Times New Roman" panose="02020603050405020304" pitchFamily="18" charset="0"/>
                <a:cs typeface="Times New Roman" panose="02020603050405020304" pitchFamily="18" charset="0"/>
              </a:rPr>
              <a:t> </a:t>
            </a:r>
            <a:r>
              <a:rPr lang="en-US" sz="1800" b="1" i="0" dirty="0" err="1">
                <a:solidFill>
                  <a:srgbClr val="0D0D0D"/>
                </a:solidFill>
                <a:effectLst/>
                <a:latin typeface="Times New Roman" panose="02020603050405020304" pitchFamily="18" charset="0"/>
                <a:cs typeface="Times New Roman" panose="02020603050405020304" pitchFamily="18" charset="0"/>
              </a:rPr>
              <a:t>đại</a:t>
            </a:r>
            <a:r>
              <a:rPr lang="en-US" sz="1800" b="1"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và</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1" i="0" dirty="0" err="1">
                <a:solidFill>
                  <a:srgbClr val="0D0D0D"/>
                </a:solidFill>
                <a:effectLst/>
                <a:latin typeface="Times New Roman" panose="02020603050405020304" pitchFamily="18" charset="0"/>
                <a:cs typeface="Times New Roman" panose="02020603050405020304" pitchFamily="18" charset="0"/>
              </a:rPr>
              <a:t>phổ</a:t>
            </a:r>
            <a:r>
              <a:rPr lang="en-US" sz="1800" b="1" i="0" dirty="0">
                <a:solidFill>
                  <a:srgbClr val="0D0D0D"/>
                </a:solidFill>
                <a:effectLst/>
                <a:latin typeface="Times New Roman" panose="02020603050405020304" pitchFamily="18" charset="0"/>
                <a:cs typeface="Times New Roman" panose="02020603050405020304" pitchFamily="18" charset="0"/>
              </a:rPr>
              <a:t> </a:t>
            </a:r>
            <a:r>
              <a:rPr lang="en-US" sz="1800" b="1" i="0" dirty="0" err="1">
                <a:solidFill>
                  <a:srgbClr val="0D0D0D"/>
                </a:solidFill>
                <a:effectLst/>
                <a:latin typeface="Times New Roman" panose="02020603050405020304" pitchFamily="18" charset="0"/>
                <a:cs typeface="Times New Roman" panose="02020603050405020304" pitchFamily="18" charset="0"/>
              </a:rPr>
              <a:t>biến</a:t>
            </a:r>
            <a:r>
              <a:rPr lang="en-US" sz="1800" b="1"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nhất</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trong</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lĩnh</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vực</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công</a:t>
            </a:r>
            <a:r>
              <a:rPr lang="en-US" sz="1800"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nghệ</a:t>
            </a:r>
            <a:r>
              <a:rPr lang="en-US" sz="1800" b="0" i="0" dirty="0">
                <a:solidFill>
                  <a:srgbClr val="0D0D0D"/>
                </a:solidFill>
                <a:effectLst/>
                <a:latin typeface="Times New Roman" panose="02020603050405020304" pitchFamily="18" charset="0"/>
                <a:cs typeface="Times New Roman" panose="02020603050405020304" pitchFamily="18" charset="0"/>
              </a:rPr>
              <a:t>.</a:t>
            </a:r>
            <a:endParaRPr lang="en-US" sz="1800" dirty="0">
              <a:solidFill>
                <a:srgbClr val="0D0D0D"/>
              </a:solidFill>
              <a:latin typeface="Times New Roman" panose="02020603050405020304" pitchFamily="18" charset="0"/>
              <a:cs typeface="Times New Roman" panose="02020603050405020304" pitchFamily="18" charset="0"/>
            </a:endParaRPr>
          </a:p>
          <a:p>
            <a:pPr marL="0" lvl="0" indent="0">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tổ</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service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phạm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hữu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team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3266E2-272A-6CD8-9BDF-3E6802EA25CF}"/>
              </a:ext>
            </a:extLst>
          </p:cNvPr>
          <p:cNvPicPr>
            <a:picLocks noChangeAspect="1"/>
          </p:cNvPicPr>
          <p:nvPr/>
        </p:nvPicPr>
        <p:blipFill>
          <a:blip r:embed="rId2"/>
          <a:stretch>
            <a:fillRect/>
          </a:stretch>
        </p:blipFill>
        <p:spPr>
          <a:xfrm>
            <a:off x="1839433" y="3002969"/>
            <a:ext cx="7772400" cy="2915579"/>
          </a:xfrm>
          <a:prstGeom prst="rect">
            <a:avLst/>
          </a:prstGeom>
        </p:spPr>
      </p:pic>
    </p:spTree>
    <p:extLst>
      <p:ext uri="{BB962C8B-B14F-4D97-AF65-F5344CB8AC3E}">
        <p14:creationId xmlns:p14="http://schemas.microsoft.com/office/powerpoint/2010/main" val="456057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ACB3-A45F-7A72-FDB0-473072BC7D31}"/>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Nguyên tắc thiết lập – Sự gắn kết (</a:t>
            </a:r>
            <a:r>
              <a:rPr lang="en-US" sz="44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Cohesion)</a:t>
            </a:r>
            <a:endParaRPr lang="en-V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442C11-CEA7-EF6E-5A62-087E8364C004}"/>
              </a:ext>
            </a:extLst>
          </p:cNvPr>
          <p:cNvSpPr>
            <a:spLocks noGrp="1"/>
          </p:cNvSpPr>
          <p:nvPr>
            <p:ph idx="1"/>
          </p:nvPr>
        </p:nvSpPr>
        <p:spPr/>
        <p:txBody>
          <a:bodyPr/>
          <a:lstStyle/>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Sự gắn kết có nghĩa là những yếu tố có liên quan chặt chẽ với nhau và cùng thay đổi sẽ tồn tại cùng nhau.</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1"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ogic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ranh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microservice,</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team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migrate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microservice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đủ</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gắn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tổ</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spTree>
    <p:extLst>
      <p:ext uri="{BB962C8B-B14F-4D97-AF65-F5344CB8AC3E}">
        <p14:creationId xmlns:p14="http://schemas.microsoft.com/office/powerpoint/2010/main" val="12368936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heckerboard(across)">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81CE-9268-B189-F172-83CBCDBC2A34}"/>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theo hướng công nghệ</a:t>
            </a:r>
          </a:p>
        </p:txBody>
      </p:sp>
      <p:pic>
        <p:nvPicPr>
          <p:cNvPr id="4" name="Content Placeholder 3">
            <a:extLst>
              <a:ext uri="{FF2B5EF4-FFF2-40B4-BE49-F238E27FC236}">
                <a16:creationId xmlns:a16="http://schemas.microsoft.com/office/drawing/2014/main" id="{70A357C0-E776-7863-2385-D910B83996B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0963" y="1881166"/>
            <a:ext cx="7310073" cy="3530078"/>
          </a:xfrm>
          <a:prstGeom prst="rect">
            <a:avLst/>
          </a:prstGeom>
        </p:spPr>
      </p:pic>
    </p:spTree>
    <p:extLst>
      <p:ext uri="{BB962C8B-B14F-4D97-AF65-F5344CB8AC3E}">
        <p14:creationId xmlns:p14="http://schemas.microsoft.com/office/powerpoint/2010/main" val="21199102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5AEE-8F0D-BC09-43F8-F59E08D1DE5A}"/>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theo hướng công nghệ - Kết quả</a:t>
            </a:r>
            <a:endParaRPr lang="en-V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42B9751-4CFF-D219-E1DC-3090BD05024C}"/>
              </a:ext>
            </a:extLst>
          </p:cNvPr>
          <p:cNvSpPr>
            <a:spLocks noGrp="1"/>
          </p:cNvSpPr>
          <p:nvPr>
            <p:ph idx="1"/>
          </p:nvPr>
        </p:nvSpPr>
        <p:spPr>
          <a:xfrm>
            <a:off x="838200" y="1825624"/>
            <a:ext cx="10515600" cy="5032375"/>
          </a:xfrm>
        </p:spPr>
        <p:txBody>
          <a:bodyPr/>
          <a:lstStyle/>
          <a:p>
            <a:pPr>
              <a:buFontTx/>
              <a:buChar char="-"/>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Sau khi chia các mô-đun đó thành các microservice riêng biệt, chúng ta nhận thấy hiệu suất đã được cải thiện đáng kể.</a:t>
            </a:r>
          </a:p>
          <a:p>
            <a:pPr marL="0" lv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Tuy nhiên, những ranh giới đó hoàn toàn là công nghệ</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pP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C</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ác bên liên quan bên ngoài không quen thuộc với </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code base, project manager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support engineer, report bug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biết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team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task.</a:t>
            </a:r>
          </a:p>
          <a:p>
            <a:pPr marL="342900" indent="-342900">
              <a:buFont typeface="Times New Roman" panose="02020603050405020304" pitchFamily="18" charset="0"/>
              <a:buChar char="-"/>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Ngoài ra, microservice cuối cùng, vẫn chứa hầu hết logic nghiệp vụ, có quá nhiều trách nhiệm và vẫn còn quá lớn. Vì vậy, nó có tiềm năng trở thành một ứng dụng nguyên khối khác</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Tx/>
              <a:buChar char="-"/>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pic>
        <p:nvPicPr>
          <p:cNvPr id="4" name="Picture 3">
            <a:extLst>
              <a:ext uri="{FF2B5EF4-FFF2-40B4-BE49-F238E27FC236}">
                <a16:creationId xmlns:a16="http://schemas.microsoft.com/office/drawing/2014/main" id="{8421BC1D-D268-49C7-CF66-DBA3D76BA8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9070" y="4071279"/>
            <a:ext cx="5493707" cy="2551230"/>
          </a:xfrm>
          <a:prstGeom prst="rect">
            <a:avLst/>
          </a:prstGeom>
        </p:spPr>
      </p:pic>
    </p:spTree>
    <p:extLst>
      <p:ext uri="{BB962C8B-B14F-4D97-AF65-F5344CB8AC3E}">
        <p14:creationId xmlns:p14="http://schemas.microsoft.com/office/powerpoint/2010/main" val="23665628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heckerboard(across)">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08EC-5E6D-99C6-DCDA-932F97467131}"/>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Nguyên tắc thiết lập – Trách nhiệm duy nhất (Single Responsibility Principle</a:t>
            </a:r>
            <a:r>
              <a:rPr lang="en-US" sz="44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4D25F1-AAAC-394B-C932-77E950E4A0D8}"/>
              </a:ext>
            </a:extLst>
          </p:cNvPr>
          <p:cNvSpPr>
            <a:spLocks noGrp="1"/>
          </p:cNvSpPr>
          <p:nvPr>
            <p:ph idx="1"/>
          </p:nvPr>
        </p:nvSpPr>
        <p:spPr/>
        <p:txBody>
          <a:bodyPr>
            <a:normAutofit/>
          </a:bodyPr>
          <a:lstStyle/>
          <a:p>
            <a:pPr marL="0" indent="0">
              <a:buNone/>
            </a:pPr>
            <a:r>
              <a:rPr lang="en-VN" sz="18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Dựa trên nguyên tắc này, mọi microservice nên làm một việc và làm nó thật tốt</a:t>
            </a:r>
            <a:r>
              <a:rPr lang="en-VN" sz="1800" dirty="0">
                <a:effectLst/>
                <a:latin typeface="Times New Roman" panose="02020603050405020304" pitchFamily="18" charset="0"/>
                <a:cs typeface="Times New Roman" panose="02020603050405020304" pitchFamily="18" charset="0"/>
              </a:rPr>
              <a:t> </a:t>
            </a:r>
          </a:p>
          <a:p>
            <a:pPr marL="0" indent="0">
              <a:buNone/>
            </a:pPr>
            <a:r>
              <a:rPr lang="en-VN" sz="1800" b="1" dirty="0">
                <a:latin typeface="Times New Roman" panose="02020603050405020304" pitchFamily="18" charset="0"/>
                <a:cs typeface="Times New Roman" panose="02020603050405020304" pitchFamily="18" charset="0"/>
              </a:rPr>
              <a:t>Kết quả:</a:t>
            </a:r>
          </a:p>
          <a:p>
            <a:pPr marL="0" indent="0">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microservice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tuân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tắc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buFontTx/>
              <a:buChar char="-"/>
            </a:pPr>
            <a:r>
              <a:rPr lang="en-US" sz="1800" kern="100" dirty="0" err="1">
                <a:latin typeface="Times New Roman" panose="02020603050405020304" pitchFamily="18" charset="0"/>
                <a:ea typeface="Calibri" panose="020F0502020204030204" pitchFamily="34" charset="0"/>
                <a:cs typeface="Times New Roman" panose="02020603050405020304" pitchFamily="18" charset="0"/>
              </a:rPr>
              <a:t>K</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đâu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hữu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ạo API rất rõ ràng và dễ theo dõi</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ràng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buộc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user service – user context</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Product service – product context</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695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heckerboard(across)">
                                      <p:cBhvr>
                                        <p:cTn id="13" dur="500"/>
                                        <p:tgtEl>
                                          <p:spTgt spid="3">
                                            <p:txEl>
                                              <p:pRg st="1" end="1"/>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checkerboard(across)">
                                      <p:cBhvr>
                                        <p:cTn id="16" dur="500"/>
                                        <p:tgtEl>
                                          <p:spTgt spid="3">
                                            <p:txEl>
                                              <p:pRg st="2" end="2"/>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checkerboard(across)">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4993B-72CB-530C-6A48-CE5291BD1F5D}"/>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theo kích thước</a:t>
            </a:r>
          </a:p>
        </p:txBody>
      </p:sp>
      <p:sp>
        <p:nvSpPr>
          <p:cNvPr id="3" name="Content Placeholder 2">
            <a:extLst>
              <a:ext uri="{FF2B5EF4-FFF2-40B4-BE49-F238E27FC236}">
                <a16:creationId xmlns:a16="http://schemas.microsoft.com/office/drawing/2014/main" id="{A00FB992-5524-054A-A304-4358C60F093B}"/>
              </a:ext>
            </a:extLst>
          </p:cNvPr>
          <p:cNvSpPr>
            <a:spLocks noGrp="1"/>
          </p:cNvSpPr>
          <p:nvPr>
            <p:ph idx="1"/>
          </p:nvPr>
        </p:nvSpPr>
        <p:spPr/>
        <p:txBody>
          <a:bodyPr/>
          <a:lstStyle/>
          <a:p>
            <a:pPr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Lần này chúng ta chú ý đến phần </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“micro”</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trong kiến ​​trúc microservices</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Vì vậy, chúng ta có thể làm theo cách tiếp cận chi tiết hơn một chút và sử dụng mọi gói hoặc mô-đun và thực hiện điều đó thành một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microservice.</a:t>
            </a:r>
          </a:p>
          <a:p>
            <a:pPr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pic>
        <p:nvPicPr>
          <p:cNvPr id="5" name="Picture 4">
            <a:extLst>
              <a:ext uri="{FF2B5EF4-FFF2-40B4-BE49-F238E27FC236}">
                <a16:creationId xmlns:a16="http://schemas.microsoft.com/office/drawing/2014/main" id="{EBFAFB8E-D6BA-3847-289E-129431E535C9}"/>
              </a:ext>
            </a:extLst>
          </p:cNvPr>
          <p:cNvPicPr>
            <a:picLocks noChangeAspect="1"/>
          </p:cNvPicPr>
          <p:nvPr/>
        </p:nvPicPr>
        <p:blipFill>
          <a:blip r:embed="rId2"/>
          <a:stretch>
            <a:fillRect/>
          </a:stretch>
        </p:blipFill>
        <p:spPr>
          <a:xfrm>
            <a:off x="3157516" y="2810614"/>
            <a:ext cx="5876968" cy="2750942"/>
          </a:xfrm>
          <a:prstGeom prst="rect">
            <a:avLst/>
          </a:prstGeom>
        </p:spPr>
      </p:pic>
    </p:spTree>
    <p:extLst>
      <p:ext uri="{BB962C8B-B14F-4D97-AF65-F5344CB8AC3E}">
        <p14:creationId xmlns:p14="http://schemas.microsoft.com/office/powerpoint/2010/main" val="262954265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4165-9F63-74B9-F8B3-2F64E1D370E8}"/>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theo kích thước</a:t>
            </a:r>
            <a:endParaRPr lang="en-V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D93032-BC8D-FC79-A43D-862836D123F1}"/>
              </a:ext>
            </a:extLst>
          </p:cNvPr>
          <p:cNvSpPr>
            <a:spLocks noGrp="1"/>
          </p:cNvSpPr>
          <p:nvPr>
            <p:ph idx="1"/>
          </p:nvPr>
        </p:nvSpPr>
        <p:spPr/>
        <p:txBody>
          <a:bodyPr/>
          <a:lstStyle/>
          <a:p>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Hoặc vì ứng dụng nguyên khối ban đầu của chúng tôi được viết bằng ngôn ngữ hướng đối tượng, chúng tôi có thể chia mọi lớp thành một microservice được quản lý và triển khai độc lập</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pic>
        <p:nvPicPr>
          <p:cNvPr id="5" name="Picture 4">
            <a:extLst>
              <a:ext uri="{FF2B5EF4-FFF2-40B4-BE49-F238E27FC236}">
                <a16:creationId xmlns:a16="http://schemas.microsoft.com/office/drawing/2014/main" id="{1FBE92C4-F2E7-CB12-C4C0-06ED68D55019}"/>
              </a:ext>
            </a:extLst>
          </p:cNvPr>
          <p:cNvPicPr>
            <a:picLocks noChangeAspect="1"/>
          </p:cNvPicPr>
          <p:nvPr/>
        </p:nvPicPr>
        <p:blipFill>
          <a:blip r:embed="rId2"/>
          <a:stretch>
            <a:fillRect/>
          </a:stretch>
        </p:blipFill>
        <p:spPr>
          <a:xfrm>
            <a:off x="2783300" y="2618962"/>
            <a:ext cx="6110179" cy="3558001"/>
          </a:xfrm>
          <a:prstGeom prst="rect">
            <a:avLst/>
          </a:prstGeom>
        </p:spPr>
      </p:pic>
    </p:spTree>
    <p:extLst>
      <p:ext uri="{BB962C8B-B14F-4D97-AF65-F5344CB8AC3E}">
        <p14:creationId xmlns:p14="http://schemas.microsoft.com/office/powerpoint/2010/main" val="2768239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3353-E319-45EF-093F-5EE24A80BC12}"/>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theo kích thước</a:t>
            </a:r>
            <a:endParaRPr lang="en-V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958999-0300-A3B2-D7E1-09096AC470F5}"/>
              </a:ext>
            </a:extLst>
          </p:cNvPr>
          <p:cNvSpPr>
            <a:spLocks noGrp="1"/>
          </p:cNvSpPr>
          <p:nvPr>
            <p:ph idx="1"/>
          </p:nvPr>
        </p:nvSpPr>
        <p:spPr>
          <a:xfrm>
            <a:off x="838200" y="1825624"/>
            <a:ext cx="10515600" cy="5032375"/>
          </a:xfrm>
        </p:spPr>
        <p:txBody>
          <a:bodyPr/>
          <a:lstStyle/>
          <a:p>
            <a:pPr indent="0">
              <a:buNone/>
            </a:pPr>
            <a:r>
              <a:rPr lang="en-US" sz="1800" b="1"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VN"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Kích hoạt một chuỗi giao tiếp giữa nhiều microservice và mỗi microservice cần giao tiếp thậm chí nhiều </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microservice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hơn để thực hiện công việc của mình.</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Hiệu suất trở nên thực sự tồi tệ và các vấn đề khắc phục sự cố gần như không thể thực hiện được.</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các </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microservice</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của chúng tôi được liên kết chặt chẽ với nhau và mỗi hoạt động đều yêu cầu rất nhiều thông tin liên lạc giữa các dịch vụ khác nhau.</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pic>
        <p:nvPicPr>
          <p:cNvPr id="4" name="Picture 3">
            <a:extLst>
              <a:ext uri="{FF2B5EF4-FFF2-40B4-BE49-F238E27FC236}">
                <a16:creationId xmlns:a16="http://schemas.microsoft.com/office/drawing/2014/main" id="{46984C2B-3A7C-4D42-7C15-6358C768A9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5997" y="3756547"/>
            <a:ext cx="5943600" cy="2927350"/>
          </a:xfrm>
          <a:prstGeom prst="rect">
            <a:avLst/>
          </a:prstGeom>
        </p:spPr>
      </p:pic>
    </p:spTree>
    <p:extLst>
      <p:ext uri="{BB962C8B-B14F-4D97-AF65-F5344CB8AC3E}">
        <p14:creationId xmlns:p14="http://schemas.microsoft.com/office/powerpoint/2010/main" val="1768815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A7B2-CCF4-6A4F-8F8E-BB49B6E5A5DB}"/>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Nguyên tắc thiết lập – </a:t>
            </a:r>
            <a:r>
              <a:rPr lang="en-US" b="1" dirty="0" err="1">
                <a:solidFill>
                  <a:srgbClr val="0D0D0D"/>
                </a:solidFill>
                <a:latin typeface="Times New Roman" panose="02020603050405020304" pitchFamily="18" charset="0"/>
                <a:cs typeface="Times New Roman" panose="02020603050405020304" pitchFamily="18" charset="0"/>
              </a:rPr>
              <a:t>L</a:t>
            </a:r>
            <a:r>
              <a:rPr lang="en-US" b="1" i="0" dirty="0" err="1">
                <a:solidFill>
                  <a:srgbClr val="0D0D0D"/>
                </a:solidFill>
                <a:effectLst/>
                <a:latin typeface="Times New Roman" panose="02020603050405020304" pitchFamily="18" charset="0"/>
                <a:cs typeface="Times New Roman" panose="02020603050405020304" pitchFamily="18" charset="0"/>
              </a:rPr>
              <a:t>iên</a:t>
            </a:r>
            <a:r>
              <a:rPr lang="en-US" b="1" i="0" dirty="0">
                <a:solidFill>
                  <a:srgbClr val="0D0D0D"/>
                </a:solidFill>
                <a:effectLst/>
                <a:latin typeface="Times New Roman" panose="02020603050405020304" pitchFamily="18" charset="0"/>
                <a:cs typeface="Times New Roman" panose="02020603050405020304" pitchFamily="18" charset="0"/>
              </a:rPr>
              <a:t> </a:t>
            </a:r>
            <a:r>
              <a:rPr lang="en-US" b="1" i="0" dirty="0" err="1">
                <a:solidFill>
                  <a:srgbClr val="0D0D0D"/>
                </a:solidFill>
                <a:effectLst/>
                <a:latin typeface="Times New Roman" panose="02020603050405020304" pitchFamily="18" charset="0"/>
                <a:cs typeface="Times New Roman" panose="02020603050405020304" pitchFamily="18" charset="0"/>
              </a:rPr>
              <a:t>kết</a:t>
            </a:r>
            <a:r>
              <a:rPr lang="en-US" b="1" i="0" dirty="0">
                <a:solidFill>
                  <a:srgbClr val="0D0D0D"/>
                </a:solidFill>
                <a:effectLst/>
                <a:latin typeface="Times New Roman" panose="02020603050405020304" pitchFamily="18" charset="0"/>
                <a:cs typeface="Times New Roman" panose="02020603050405020304" pitchFamily="18" charset="0"/>
              </a:rPr>
              <a:t> </a:t>
            </a:r>
            <a:r>
              <a:rPr lang="en-US" b="1" i="0" dirty="0" err="1">
                <a:solidFill>
                  <a:srgbClr val="0D0D0D"/>
                </a:solidFill>
                <a:effectLst/>
                <a:latin typeface="Times New Roman" panose="02020603050405020304" pitchFamily="18" charset="0"/>
                <a:cs typeface="Times New Roman" panose="02020603050405020304" pitchFamily="18" charset="0"/>
              </a:rPr>
              <a:t>lỏng</a:t>
            </a:r>
            <a:r>
              <a:rPr lang="en-US" b="1" i="0" dirty="0">
                <a:solidFill>
                  <a:srgbClr val="0D0D0D"/>
                </a:solidFill>
                <a:effectLst/>
                <a:latin typeface="Times New Roman" panose="02020603050405020304" pitchFamily="18" charset="0"/>
                <a:cs typeface="Times New Roman" panose="02020603050405020304" pitchFamily="18" charset="0"/>
              </a:rPr>
              <a:t> </a:t>
            </a:r>
            <a:r>
              <a:rPr lang="en-US" b="1" i="0" dirty="0" err="1">
                <a:solidFill>
                  <a:srgbClr val="0D0D0D"/>
                </a:solidFill>
                <a:effectLst/>
                <a:latin typeface="Times New Roman" panose="02020603050405020304" pitchFamily="18" charset="0"/>
                <a:cs typeface="Times New Roman" panose="02020603050405020304" pitchFamily="18" charset="0"/>
              </a:rPr>
              <a:t>lẻo</a:t>
            </a:r>
            <a:r>
              <a:rPr lang="en-US" b="1" i="0" dirty="0">
                <a:solidFill>
                  <a:srgbClr val="0D0D0D"/>
                </a:solidFill>
                <a:effectLst/>
                <a:latin typeface="Times New Roman" panose="02020603050405020304" pitchFamily="18" charset="0"/>
                <a:cs typeface="Times New Roman" panose="02020603050405020304" pitchFamily="18" charset="0"/>
              </a:rPr>
              <a:t> (Loose coupling)</a:t>
            </a:r>
            <a:endParaRPr lang="en-V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3448EC-46FC-3946-7A3B-4EF5838F4796}"/>
              </a:ext>
            </a:extLst>
          </p:cNvPr>
          <p:cNvSpPr>
            <a:spLocks noGrp="1"/>
          </p:cNvSpPr>
          <p:nvPr>
            <p:ph idx="1"/>
          </p:nvPr>
        </p:nvSpPr>
        <p:spPr/>
        <p:txBody>
          <a:bodyPr/>
          <a:lstStyle/>
          <a:p>
            <a:pPr marL="0" lvl="0" indent="0">
              <a:buNone/>
            </a:pP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phụ</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thuộc</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microservice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microservice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872725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E91A-36E7-30B0-4442-866D6A9D0179}"/>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Chú ý quan trọng</a:t>
            </a:r>
          </a:p>
        </p:txBody>
      </p:sp>
      <p:sp>
        <p:nvSpPr>
          <p:cNvPr id="3" name="Content Placeholder 2">
            <a:extLst>
              <a:ext uri="{FF2B5EF4-FFF2-40B4-BE49-F238E27FC236}">
                <a16:creationId xmlns:a16="http://schemas.microsoft.com/office/drawing/2014/main" id="{3EA905D4-C164-2F93-5D4A-2DC260680F01}"/>
              </a:ext>
            </a:extLst>
          </p:cNvPr>
          <p:cNvSpPr>
            <a:spLocks noGrp="1"/>
          </p:cNvSpPr>
          <p:nvPr>
            <p:ph idx="1"/>
          </p:nvPr>
        </p:nvSpPr>
        <p:spPr/>
        <p:txBody>
          <a:bodyPr/>
          <a:lstStyle/>
          <a:p>
            <a:pPr marL="342900" lvl="0" indent="-342900">
              <a:buFont typeface="Times New Roman" panose="02020603050405020304" pitchFamily="18" charset="0"/>
              <a:buChar char="-"/>
            </a:pP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microservice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một quan niệm sai lầm phổ biến rằng microservice phải càng nhỏ càng tốt.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Miễn là các microservice của được gắn kết, tuân theo nguyên tắc trách nhiệm duy nhất và lỏng lẻo kết hợp với nhau, kích thước không thành vấn đề.</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pP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microservice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dirty="0"/>
          </a:p>
        </p:txBody>
      </p:sp>
    </p:spTree>
    <p:extLst>
      <p:ext uri="{BB962C8B-B14F-4D97-AF65-F5344CB8AC3E}">
        <p14:creationId xmlns:p14="http://schemas.microsoft.com/office/powerpoint/2010/main" val="1402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C914-ABD3-3945-9093-7221DF20BB62}"/>
              </a:ext>
            </a:extLst>
          </p:cNvPr>
          <p:cNvSpPr>
            <a:spLocks noGrp="1"/>
          </p:cNvSpPr>
          <p:nvPr>
            <p:ph type="title"/>
          </p:nvPr>
        </p:nvSpPr>
        <p:spPr/>
        <p:txBody>
          <a:bodyPr/>
          <a:lstStyle/>
          <a:p>
            <a:r>
              <a:rPr lang="vi-VN" b="1" dirty="0">
                <a:effectLst/>
                <a:latin typeface="Times New Roman" panose="02020603050405020304" pitchFamily="18" charset="0"/>
                <a:cs typeface="Times New Roman" panose="02020603050405020304" pitchFamily="18" charset="0"/>
              </a:rPr>
              <a:t>Chiến lược phân tách microservice</a:t>
            </a:r>
            <a:endParaRPr lang="en-V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B0FAFE-6D32-0E02-8EAD-C6E5658D49A7}"/>
              </a:ext>
            </a:extLst>
          </p:cNvPr>
          <p:cNvSpPr>
            <a:spLocks noGrp="1"/>
          </p:cNvSpPr>
          <p:nvPr>
            <p:ph idx="1"/>
          </p:nvPr>
        </p:nvSpPr>
        <p:spPr/>
        <p:txBody>
          <a:bodyPr/>
          <a:lstStyle/>
          <a:p>
            <a:pPr marL="0" indent="0">
              <a:buNone/>
            </a:pPr>
            <a:r>
              <a:rPr lang="en-VN" dirty="0">
                <a:latin typeface="Times New Roman" panose="02020603050405020304" pitchFamily="18" charset="0"/>
                <a:cs typeface="Times New Roman" panose="02020603050405020304" pitchFamily="18" charset="0"/>
              </a:rPr>
              <a:t>Phân tách dựa vào năng lực kinh doanh (bussiness capability) </a:t>
            </a:r>
          </a:p>
          <a:p>
            <a:pPr marL="0" indent="0">
              <a:buNone/>
            </a:pPr>
            <a:r>
              <a:rPr lang="en-VN" dirty="0">
                <a:latin typeface="Times New Roman" panose="02020603050405020304" pitchFamily="18" charset="0"/>
                <a:cs typeface="Times New Roman" panose="02020603050405020304" pitchFamily="18" charset="0"/>
              </a:rPr>
              <a:t>Phân tách dựa vào domains/subdomains</a:t>
            </a:r>
          </a:p>
          <a:p>
            <a:pPr marL="0" indent="0">
              <a:buNone/>
            </a:pPr>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9594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4603-AD8E-6845-96EA-6125DCC6A2B0}"/>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Động lực nghiên cứu microservice</a:t>
            </a:r>
          </a:p>
        </p:txBody>
      </p:sp>
      <p:sp>
        <p:nvSpPr>
          <p:cNvPr id="3" name="Content Placeholder 2">
            <a:extLst>
              <a:ext uri="{FF2B5EF4-FFF2-40B4-BE49-F238E27FC236}">
                <a16:creationId xmlns:a16="http://schemas.microsoft.com/office/drawing/2014/main" id="{556E2F88-739C-D30D-4738-DA39934BF69D}"/>
              </a:ext>
            </a:extLst>
          </p:cNvPr>
          <p:cNvSpPr>
            <a:spLocks noGrp="1"/>
          </p:cNvSpPr>
          <p:nvPr>
            <p:ph idx="1"/>
          </p:nvPr>
        </p:nvSpPr>
        <p:spPr/>
        <p:txBody>
          <a:bodyPr>
            <a:normAutofit/>
          </a:bodyPr>
          <a:lstStyle/>
          <a:p>
            <a:pPr marL="0" indent="0">
              <a:buNone/>
            </a:pPr>
            <a:r>
              <a:rPr lang="vi-VN" sz="1800" b="1" i="0" dirty="0">
                <a:solidFill>
                  <a:srgbClr val="0D0D0D"/>
                </a:solidFill>
                <a:effectLst/>
                <a:latin typeface="Times New Roman" panose="02020603050405020304" pitchFamily="18" charset="0"/>
                <a:cs typeface="Times New Roman" panose="02020603050405020304" pitchFamily="18" charset="0"/>
              </a:rPr>
              <a:t>Microservices</a:t>
            </a:r>
            <a:r>
              <a:rPr lang="vi-VN" sz="1800" b="0" i="0" dirty="0">
                <a:solidFill>
                  <a:srgbClr val="0D0D0D"/>
                </a:solidFill>
                <a:effectLst/>
                <a:latin typeface="Times New Roman" panose="02020603050405020304" pitchFamily="18" charset="0"/>
                <a:cs typeface="Times New Roman" panose="02020603050405020304" pitchFamily="18" charset="0"/>
              </a:rPr>
              <a:t> là chủ đề chính được thảo luận trong các hội nghị công nghệ.</a:t>
            </a:r>
          </a:p>
          <a:p>
            <a:pPr marL="0" indent="0">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hết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nay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microservice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amazon, Netflix, google,…</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7384E8E-CF4C-3464-86BD-F8283898992D}"/>
              </a:ext>
            </a:extLst>
          </p:cNvPr>
          <p:cNvPicPr>
            <a:picLocks noChangeAspect="1"/>
          </p:cNvPicPr>
          <p:nvPr/>
        </p:nvPicPr>
        <p:blipFill>
          <a:blip r:embed="rId2"/>
          <a:stretch>
            <a:fillRect/>
          </a:stretch>
        </p:blipFill>
        <p:spPr>
          <a:xfrm>
            <a:off x="838200" y="3144033"/>
            <a:ext cx="2602978" cy="1917526"/>
          </a:xfrm>
          <a:prstGeom prst="rect">
            <a:avLst/>
          </a:prstGeom>
        </p:spPr>
      </p:pic>
      <p:pic>
        <p:nvPicPr>
          <p:cNvPr id="13" name="Picture 12">
            <a:extLst>
              <a:ext uri="{FF2B5EF4-FFF2-40B4-BE49-F238E27FC236}">
                <a16:creationId xmlns:a16="http://schemas.microsoft.com/office/drawing/2014/main" id="{46C5A239-81B8-0FDC-5126-337ACA6EE6DF}"/>
              </a:ext>
            </a:extLst>
          </p:cNvPr>
          <p:cNvPicPr>
            <a:picLocks noChangeAspect="1"/>
          </p:cNvPicPr>
          <p:nvPr/>
        </p:nvPicPr>
        <p:blipFill>
          <a:blip r:embed="rId3"/>
          <a:stretch>
            <a:fillRect/>
          </a:stretch>
        </p:blipFill>
        <p:spPr>
          <a:xfrm>
            <a:off x="4439780" y="3582444"/>
            <a:ext cx="2602978" cy="878505"/>
          </a:xfrm>
          <a:prstGeom prst="rect">
            <a:avLst/>
          </a:prstGeom>
        </p:spPr>
      </p:pic>
      <p:pic>
        <p:nvPicPr>
          <p:cNvPr id="15" name="Picture 14">
            <a:extLst>
              <a:ext uri="{FF2B5EF4-FFF2-40B4-BE49-F238E27FC236}">
                <a16:creationId xmlns:a16="http://schemas.microsoft.com/office/drawing/2014/main" id="{58BB9FF4-C026-F37F-6A1B-246197A6361E}"/>
              </a:ext>
            </a:extLst>
          </p:cNvPr>
          <p:cNvPicPr>
            <a:picLocks noChangeAspect="1"/>
          </p:cNvPicPr>
          <p:nvPr/>
        </p:nvPicPr>
        <p:blipFill>
          <a:blip r:embed="rId4"/>
          <a:stretch>
            <a:fillRect/>
          </a:stretch>
        </p:blipFill>
        <p:spPr>
          <a:xfrm>
            <a:off x="8166970" y="3429000"/>
            <a:ext cx="3093929" cy="1298728"/>
          </a:xfrm>
          <a:prstGeom prst="rect">
            <a:avLst/>
          </a:prstGeom>
        </p:spPr>
      </p:pic>
    </p:spTree>
    <p:extLst>
      <p:ext uri="{BB962C8B-B14F-4D97-AF65-F5344CB8AC3E}">
        <p14:creationId xmlns:p14="http://schemas.microsoft.com/office/powerpoint/2010/main" val="404455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heckerboard(across)">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044FA-E759-28F7-BB19-4974F6EB088B}"/>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Năng lực kinh doanh (Bussiness capability)</a:t>
            </a:r>
          </a:p>
        </p:txBody>
      </p:sp>
      <p:sp>
        <p:nvSpPr>
          <p:cNvPr id="3" name="Content Placeholder 2">
            <a:extLst>
              <a:ext uri="{FF2B5EF4-FFF2-40B4-BE49-F238E27FC236}">
                <a16:creationId xmlns:a16="http://schemas.microsoft.com/office/drawing/2014/main" id="{4355B37D-6D72-926A-CD65-4C7784261013}"/>
              </a:ext>
            </a:extLst>
          </p:cNvPr>
          <p:cNvSpPr>
            <a:spLocks noGrp="1"/>
          </p:cNvSpPr>
          <p:nvPr>
            <p:ph idx="1"/>
          </p:nvPr>
        </p:nvSpPr>
        <p:spPr/>
        <p:txBody>
          <a:bodyPr/>
          <a:lstStyle/>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Từ góc độ kinh doanh thuần túy, năng lực kinh doanh là bất kỳ khả năng cốt lõi nào mang lại giá trị cho doanh nghiệp hoặc khách hàng.</a:t>
            </a:r>
          </a:p>
          <a:p>
            <a:pPr marL="0" indent="0">
              <a:buNone/>
            </a:pP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Ví dụ: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doanh thu, </a:t>
            </a: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marketing</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trải nghiệm khách hàng, v.v.</a:t>
            </a:r>
          </a:p>
          <a:p>
            <a:pPr marL="0" indent="0">
              <a:buNone/>
            </a:pP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125395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88109-2FC6-ACE2-DF5A-25DA5F4AB656}"/>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Xác định năng lực kinh doanh</a:t>
            </a:r>
          </a:p>
        </p:txBody>
      </p:sp>
      <p:sp>
        <p:nvSpPr>
          <p:cNvPr id="3" name="Content Placeholder 2">
            <a:extLst>
              <a:ext uri="{FF2B5EF4-FFF2-40B4-BE49-F238E27FC236}">
                <a16:creationId xmlns:a16="http://schemas.microsoft.com/office/drawing/2014/main" id="{B28ED36D-5DB7-D7BD-FE42-6DFD152A7565}"/>
              </a:ext>
            </a:extLst>
          </p:cNvPr>
          <p:cNvSpPr>
            <a:spLocks noGrp="1"/>
          </p:cNvSpPr>
          <p:nvPr>
            <p:ph idx="1"/>
          </p:nvPr>
        </p:nvSpPr>
        <p:spPr>
          <a:xfrm>
            <a:off x="838200" y="1825624"/>
            <a:ext cx="10515600" cy="4900853"/>
          </a:xfrm>
        </p:spPr>
        <p:txBody>
          <a:bodyPr>
            <a:noAutofit/>
          </a:bodyPr>
          <a:lstStyle/>
          <a:p>
            <a:pPr marL="0" indent="0">
              <a:buNone/>
            </a:pPr>
            <a:r>
              <a:rPr lang="vi-VN" sz="1800" b="0" i="0" dirty="0">
                <a:solidFill>
                  <a:srgbClr val="252525"/>
                </a:solidFill>
                <a:effectLst/>
                <a:latin typeface="Times New Roman" panose="02020603050405020304" pitchFamily="18" charset="0"/>
                <a:cs typeface="Times New Roman" panose="02020603050405020304" pitchFamily="18" charset="0"/>
              </a:rPr>
              <a:t>Năng lực kinh doanh của một tổ chức được xác định bằng cách phân tích mục đích, cơ cấu và quy trình kinh doanh của tổ chức.</a:t>
            </a:r>
          </a:p>
          <a:p>
            <a:pPr marL="0" indent="0">
              <a:buNone/>
            </a:pPr>
            <a:r>
              <a:rPr lang="en-VN" sz="18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Thực hiện thí nghiệm tư duy:</a:t>
            </a:r>
          </a:p>
          <a:p>
            <a:pPr>
              <a:buFontTx/>
              <a:buChar char="-"/>
            </a:pPr>
            <a:r>
              <a:rPr lang="en-VN" sz="18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M</a:t>
            </a:r>
            <a:r>
              <a:rPr lang="en-VN" sz="18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ô tả hệ thống cho một </a:t>
            </a:r>
            <a:r>
              <a:rPr lang="vi-VN" sz="1800" b="0" i="0" dirty="0">
                <a:solidFill>
                  <a:srgbClr val="0D0D0D"/>
                </a:solidFill>
                <a:effectLst/>
                <a:latin typeface="Times New Roman" panose="02020603050405020304" pitchFamily="18" charset="0"/>
                <a:cs typeface="Times New Roman" panose="02020603050405020304" pitchFamily="18" charset="0"/>
              </a:rPr>
              <a:t>người không chuyên về công nghệ và cố gắng giải thích hệ thống làm gì và giá trị mà mỗi khả năng cung cấp.</a:t>
            </a:r>
          </a:p>
          <a:p>
            <a:pPr marL="0" indent="0">
              <a:buNone/>
            </a:pPr>
            <a:r>
              <a:rPr lang="en-VN" sz="1800" kern="0" dirty="0">
                <a:effectLst/>
                <a:latin typeface="Times New Roman" panose="02020603050405020304" pitchFamily="18" charset="0"/>
                <a:ea typeface="Times New Roman" panose="02020603050405020304" pitchFamily="18" charset="0"/>
                <a:cs typeface="Times New Roman" panose="02020603050405020304" pitchFamily="18" charset="0"/>
              </a:rPr>
              <a:t>Ví dụ: Nếu chúng ta mô tả một cửa hàng trực tuyến, chúng ta có thể sẽ đề cập đến các khả năng kinh doanh sau:</a:t>
            </a:r>
          </a:p>
          <a:p>
            <a:pPr marL="0" indent="0">
              <a:buNone/>
            </a:pPr>
            <a:r>
              <a:rPr lang="vi-VN" sz="1800" b="0" i="0" dirty="0">
                <a:solidFill>
                  <a:srgbClr val="0D0D0D"/>
                </a:solidFill>
                <a:effectLst/>
                <a:latin typeface="Times New Roman" panose="02020603050405020304" pitchFamily="18" charset="0"/>
                <a:cs typeface="Times New Roman" panose="02020603050405020304" pitchFamily="18" charset="0"/>
              </a:rPr>
              <a:t>Duyệt qua các sản phẩm bằng cách sử dụng trình duyệt web, khả năng tìm kiếm sản phẩm và xem chi tiết sản phẩm, đọc các đánh giá cho mỗi sản phẩm được khách hàng đã mua để lại. Thêm sản phẩm vào giỏ hàng và đặt hàng cho sản phẩm đó và nhận sản phẩm được giao đến địa chỉ của chúng tôi. Chúng ta cũng cần khả năng cập nhật và duy trì kho hàng sản phẩm, cả từ quan điểm của khách hàng khi mua sản phẩm và từ quan điểm của người bán hàng thực hiện đơn hàng.</a:t>
            </a:r>
            <a:endParaRPr lang="en-US" sz="1800" kern="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2526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checkerboard(across)">
                                      <p:cBhvr>
                                        <p:cTn id="19" dur="500"/>
                                        <p:tgtEl>
                                          <p:spTgt spid="3">
                                            <p:txEl>
                                              <p:pRg st="3" end="3"/>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AC29-7C6A-F095-C2FA-6826D2AE98AB}"/>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Xác định năng lực kinh doanh</a:t>
            </a:r>
            <a:endParaRPr lang="en-VN" dirty="0"/>
          </a:p>
        </p:txBody>
      </p:sp>
      <p:sp>
        <p:nvSpPr>
          <p:cNvPr id="3" name="Content Placeholder 2">
            <a:extLst>
              <a:ext uri="{FF2B5EF4-FFF2-40B4-BE49-F238E27FC236}">
                <a16:creationId xmlns:a16="http://schemas.microsoft.com/office/drawing/2014/main" id="{6BF00E34-CA18-3419-6A39-385B57A72FD2}"/>
              </a:ext>
            </a:extLst>
          </p:cNvPr>
          <p:cNvSpPr>
            <a:spLocks noGrp="1"/>
          </p:cNvSpPr>
          <p:nvPr>
            <p:ph idx="1"/>
          </p:nvPr>
        </p:nvSpPr>
        <p:spPr/>
        <p:txBody>
          <a:bodyPr>
            <a:noAutofit/>
          </a:bodyPr>
          <a:lstStyle/>
          <a:p>
            <a:pPr marL="0" indent="0">
              <a:buNone/>
            </a:pPr>
            <a:r>
              <a:rPr lang="vi-VN" sz="1800" dirty="0">
                <a:solidFill>
                  <a:srgbClr val="252525"/>
                </a:solidFill>
                <a:latin typeface="Times New Roman" panose="02020603050405020304" pitchFamily="18" charset="0"/>
                <a:cs typeface="Times New Roman" panose="02020603050405020304" pitchFamily="18" charset="0"/>
              </a:rPr>
              <a:t>Sau đó</a:t>
            </a:r>
            <a:r>
              <a:rPr lang="vi-VN" sz="1800" b="0" i="0" dirty="0">
                <a:solidFill>
                  <a:srgbClr val="252525"/>
                </a:solidFill>
                <a:effectLst/>
                <a:latin typeface="Times New Roman" panose="02020603050405020304" pitchFamily="18" charset="0"/>
                <a:cs typeface="Times New Roman" panose="02020603050405020304" pitchFamily="18" charset="0"/>
              </a:rPr>
              <a:t> chúng ta ánh xạ các năng lực kinh doanh cốt lõi đó vào các microservice, chúng ta sẽ đạt được kết quả sau thiết kế như sau:</a:t>
            </a: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Browse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=&gt; Web app service</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latin typeface="Times New Roman" panose="02020603050405020304" pitchFamily="18" charset="0"/>
                <a:ea typeface="Times New Roman" panose="02020603050405020304" pitchFamily="18" charset="0"/>
                <a:cs typeface="Times New Roman" panose="02020603050405020304" pitchFamily="18" charset="0"/>
              </a:rPr>
              <a:t>T</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ìm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kiếm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=&gt; Product service</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Đọc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review =&gt; Review service</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=&gt; Order service</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Giao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=&gt; Shipping Server</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tồn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=&gt; inventory service </a:t>
            </a:r>
          </a:p>
          <a:p>
            <a:pPr marL="0" indent="0">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=&gt;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Nhưng làm thế nào để biết rằng những dịch vụ đó tuân theo ba nguyên tắc cốt lõi?</a:t>
            </a: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245357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heckerboard(across)">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checkerboard(across)">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checkerboard(across)">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checkerboard(across)">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checkerboard(across)">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F47B-DC6A-7C33-78FD-BB46AA2C5E4F}"/>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Single Responsibility Principle</a:t>
            </a:r>
          </a:p>
        </p:txBody>
      </p:sp>
      <p:sp>
        <p:nvSpPr>
          <p:cNvPr id="7" name="Content Placeholder 6">
            <a:extLst>
              <a:ext uri="{FF2B5EF4-FFF2-40B4-BE49-F238E27FC236}">
                <a16:creationId xmlns:a16="http://schemas.microsoft.com/office/drawing/2014/main" id="{AEE47E83-7920-1253-65F9-DAC34BC7B760}"/>
              </a:ext>
            </a:extLst>
          </p:cNvPr>
          <p:cNvSpPr>
            <a:spLocks noGrp="1"/>
          </p:cNvSpPr>
          <p:nvPr>
            <p:ph idx="1"/>
          </p:nvPr>
        </p:nvSpPr>
        <p:spPr/>
        <p:txBody>
          <a:bodyPr/>
          <a:lstStyle/>
          <a:p>
            <a:pPr marL="0" indent="0">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hết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tuân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tắc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chịu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latin typeface="Times New Roman" panose="02020603050405020304" pitchFamily="18" charset="0"/>
                <a:ea typeface="Calibri" panose="020F0502020204030204" pitchFamily="34" charset="0"/>
                <a:cs typeface="Times New Roman" panose="02020603050405020304" pitchFamily="18" charset="0"/>
              </a:rPr>
              <a:t>lực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4DEF32E9-136A-E584-2171-761579206A6B}"/>
              </a:ext>
            </a:extLst>
          </p:cNvPr>
          <p:cNvPicPr>
            <a:picLocks noChangeAspect="1"/>
          </p:cNvPicPr>
          <p:nvPr/>
        </p:nvPicPr>
        <p:blipFill>
          <a:blip r:embed="rId2"/>
          <a:stretch>
            <a:fillRect/>
          </a:stretch>
        </p:blipFill>
        <p:spPr>
          <a:xfrm>
            <a:off x="838200" y="2906037"/>
            <a:ext cx="4911247" cy="2516227"/>
          </a:xfrm>
          <a:prstGeom prst="rect">
            <a:avLst/>
          </a:prstGeom>
        </p:spPr>
      </p:pic>
      <p:pic>
        <p:nvPicPr>
          <p:cNvPr id="11" name="Picture 10">
            <a:extLst>
              <a:ext uri="{FF2B5EF4-FFF2-40B4-BE49-F238E27FC236}">
                <a16:creationId xmlns:a16="http://schemas.microsoft.com/office/drawing/2014/main" id="{8926FFE7-125A-9599-707E-7AEFAF03EDB3}"/>
              </a:ext>
            </a:extLst>
          </p:cNvPr>
          <p:cNvPicPr>
            <a:picLocks noChangeAspect="1"/>
          </p:cNvPicPr>
          <p:nvPr/>
        </p:nvPicPr>
        <p:blipFill>
          <a:blip r:embed="rId3"/>
          <a:stretch>
            <a:fillRect/>
          </a:stretch>
        </p:blipFill>
        <p:spPr>
          <a:xfrm>
            <a:off x="6270146" y="2906037"/>
            <a:ext cx="5083654" cy="2516227"/>
          </a:xfrm>
          <a:prstGeom prst="rect">
            <a:avLst/>
          </a:prstGeom>
        </p:spPr>
      </p:pic>
    </p:spTree>
    <p:extLst>
      <p:ext uri="{BB962C8B-B14F-4D97-AF65-F5344CB8AC3E}">
        <p14:creationId xmlns:p14="http://schemas.microsoft.com/office/powerpoint/2010/main" val="3708412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8F113-1C68-AA9E-5192-37F7810BCA65}"/>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Sự gắn kết (</a:t>
            </a:r>
            <a:r>
              <a:rPr lang="en-US" sz="44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Cohesion</a:t>
            </a:r>
            <a:r>
              <a:rPr lang="en-VN"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B82157F2-049C-6165-BC6A-E170F6D97770}"/>
              </a:ext>
            </a:extLst>
          </p:cNvPr>
          <p:cNvSpPr>
            <a:spLocks noGrp="1"/>
          </p:cNvSpPr>
          <p:nvPr>
            <p:ph idx="1"/>
          </p:nvPr>
        </p:nvSpPr>
        <p:spPr/>
        <p:txBody>
          <a:bodyPr/>
          <a:lstStyle/>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Chúng ta cũng có thể dễ dàng kiểm tra xem mỗi dịch vụ có gắn kết hay không bằng cách xem xét những thay đổi cần thực hiện vào hệ thống của chúng tôi.</a:t>
            </a:r>
          </a:p>
          <a:p>
            <a:pPr marL="0" indent="0">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muốn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muốn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product service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hưởng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0BF9FF-3451-52A1-8660-7799F02CC25E}"/>
              </a:ext>
            </a:extLst>
          </p:cNvPr>
          <p:cNvPicPr>
            <a:picLocks noChangeAspect="1"/>
          </p:cNvPicPr>
          <p:nvPr/>
        </p:nvPicPr>
        <p:blipFill>
          <a:blip r:embed="rId2"/>
          <a:stretch>
            <a:fillRect/>
          </a:stretch>
        </p:blipFill>
        <p:spPr>
          <a:xfrm>
            <a:off x="947542" y="3312699"/>
            <a:ext cx="4338442" cy="2546350"/>
          </a:xfrm>
          <a:prstGeom prst="rect">
            <a:avLst/>
          </a:prstGeom>
        </p:spPr>
      </p:pic>
      <p:pic>
        <p:nvPicPr>
          <p:cNvPr id="7" name="Picture 6">
            <a:extLst>
              <a:ext uri="{FF2B5EF4-FFF2-40B4-BE49-F238E27FC236}">
                <a16:creationId xmlns:a16="http://schemas.microsoft.com/office/drawing/2014/main" id="{1C0BCE1E-53F1-D270-8833-E5E035218D1A}"/>
              </a:ext>
            </a:extLst>
          </p:cNvPr>
          <p:cNvPicPr>
            <a:picLocks noChangeAspect="1"/>
          </p:cNvPicPr>
          <p:nvPr/>
        </p:nvPicPr>
        <p:blipFill>
          <a:blip r:embed="rId3"/>
          <a:stretch>
            <a:fillRect/>
          </a:stretch>
        </p:blipFill>
        <p:spPr>
          <a:xfrm>
            <a:off x="5931509" y="3198225"/>
            <a:ext cx="4465094" cy="2660824"/>
          </a:xfrm>
          <a:prstGeom prst="rect">
            <a:avLst/>
          </a:prstGeom>
        </p:spPr>
      </p:pic>
    </p:spTree>
    <p:extLst>
      <p:ext uri="{BB962C8B-B14F-4D97-AF65-F5344CB8AC3E}">
        <p14:creationId xmlns:p14="http://schemas.microsoft.com/office/powerpoint/2010/main" val="23958010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heckerboard(across)">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D585-CE42-F813-1DEE-410F243FEA19}"/>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Liên kết lỏng lẻo (Loose Coupling)</a:t>
            </a:r>
          </a:p>
        </p:txBody>
      </p:sp>
      <p:sp>
        <p:nvSpPr>
          <p:cNvPr id="3" name="Content Placeholder 2">
            <a:extLst>
              <a:ext uri="{FF2B5EF4-FFF2-40B4-BE49-F238E27FC236}">
                <a16:creationId xmlns:a16="http://schemas.microsoft.com/office/drawing/2014/main" id="{3D4F050B-9FB3-6FC5-A5C4-0CB4E83ED07D}"/>
              </a:ext>
            </a:extLst>
          </p:cNvPr>
          <p:cNvSpPr>
            <a:spLocks noGrp="1"/>
          </p:cNvSpPr>
          <p:nvPr>
            <p:ph idx="1"/>
          </p:nvPr>
        </p:nvSpPr>
        <p:spPr>
          <a:xfrm>
            <a:off x="838200" y="1825624"/>
            <a:ext cx="10515600" cy="4800643"/>
          </a:xfrm>
        </p:spPr>
        <p:txBody>
          <a:bodyPr/>
          <a:lstStyle/>
          <a:p>
            <a:pPr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Chúng ta cũng có thể xác minh rằng các dịch vụ đó không quá phụ thuộc lẫn nhau và được liên kết lỏng lẻo bằng cách xem xét một số hành trình hoặc trường hợp sử dụng của người dùng.</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Khi người dùng muốn tìm kiếm sản phẩm hoặc xem một sản phẩm cụ thể, yêu cầu đó có thể được thực hiện bằng </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product service</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p>
          <a:p>
            <a:pPr indent="0">
              <a:buNone/>
            </a:pP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ECDD372-5CBB-FCD0-A082-84290ADF7AE2}"/>
              </a:ext>
            </a:extLst>
          </p:cNvPr>
          <p:cNvPicPr>
            <a:picLocks noChangeAspect="1"/>
          </p:cNvPicPr>
          <p:nvPr/>
        </p:nvPicPr>
        <p:blipFill>
          <a:blip r:embed="rId2"/>
          <a:stretch>
            <a:fillRect/>
          </a:stretch>
        </p:blipFill>
        <p:spPr>
          <a:xfrm>
            <a:off x="1123080" y="3081402"/>
            <a:ext cx="4972920" cy="2882668"/>
          </a:xfrm>
          <a:prstGeom prst="rect">
            <a:avLst/>
          </a:prstGeom>
        </p:spPr>
      </p:pic>
      <p:pic>
        <p:nvPicPr>
          <p:cNvPr id="7" name="Picture 6">
            <a:extLst>
              <a:ext uri="{FF2B5EF4-FFF2-40B4-BE49-F238E27FC236}">
                <a16:creationId xmlns:a16="http://schemas.microsoft.com/office/drawing/2014/main" id="{E8C591C3-D796-95CA-380F-E9A6D6127140}"/>
              </a:ext>
            </a:extLst>
          </p:cNvPr>
          <p:cNvPicPr>
            <a:picLocks noChangeAspect="1"/>
          </p:cNvPicPr>
          <p:nvPr/>
        </p:nvPicPr>
        <p:blipFill>
          <a:blip r:embed="rId3"/>
          <a:stretch>
            <a:fillRect/>
          </a:stretch>
        </p:blipFill>
        <p:spPr>
          <a:xfrm>
            <a:off x="6551112" y="3081402"/>
            <a:ext cx="4659683" cy="2836022"/>
          </a:xfrm>
          <a:prstGeom prst="rect">
            <a:avLst/>
          </a:prstGeom>
        </p:spPr>
      </p:pic>
    </p:spTree>
    <p:extLst>
      <p:ext uri="{BB962C8B-B14F-4D97-AF65-F5344CB8AC3E}">
        <p14:creationId xmlns:p14="http://schemas.microsoft.com/office/powerpoint/2010/main" val="1684698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1566-5F05-BC52-5C7C-C292F0401DEB}"/>
              </a:ext>
            </a:extLst>
          </p:cNvPr>
          <p:cNvSpPr>
            <a:spLocks noGrp="1"/>
          </p:cNvSpPr>
          <p:nvPr>
            <p:ph type="title"/>
          </p:nvPr>
        </p:nvSpPr>
        <p:spPr/>
        <p:txBody>
          <a:bodyPr/>
          <a:lstStyle/>
          <a:p>
            <a:r>
              <a:rPr lang="en-US" b="1" i="0" dirty="0" err="1">
                <a:solidFill>
                  <a:srgbClr val="0D0D0D"/>
                </a:solidFill>
                <a:effectLst/>
                <a:latin typeface="Times New Roman" panose="02020603050405020304" pitchFamily="18" charset="0"/>
                <a:cs typeface="Times New Roman" panose="02020603050405020304" pitchFamily="18" charset="0"/>
              </a:rPr>
              <a:t>Phân</a:t>
            </a:r>
            <a:r>
              <a:rPr lang="en-US" b="1" i="0" dirty="0">
                <a:solidFill>
                  <a:srgbClr val="0D0D0D"/>
                </a:solidFill>
                <a:effectLst/>
                <a:latin typeface="Times New Roman" panose="02020603050405020304" pitchFamily="18" charset="0"/>
                <a:cs typeface="Times New Roman" panose="02020603050405020304" pitchFamily="18" charset="0"/>
              </a:rPr>
              <a:t> </a:t>
            </a:r>
            <a:r>
              <a:rPr lang="en-US" b="1" i="0" dirty="0" err="1">
                <a:solidFill>
                  <a:srgbClr val="0D0D0D"/>
                </a:solidFill>
                <a:effectLst/>
                <a:latin typeface="Times New Roman" panose="02020603050405020304" pitchFamily="18" charset="0"/>
                <a:cs typeface="Times New Roman" panose="02020603050405020304" pitchFamily="18" charset="0"/>
              </a:rPr>
              <a:t>tách</a:t>
            </a:r>
            <a:r>
              <a:rPr lang="en-US" b="1" i="0" dirty="0">
                <a:solidFill>
                  <a:srgbClr val="0D0D0D"/>
                </a:solidFill>
                <a:effectLst/>
                <a:latin typeface="Times New Roman" panose="02020603050405020304" pitchFamily="18" charset="0"/>
                <a:cs typeface="Times New Roman" panose="02020603050405020304" pitchFamily="18" charset="0"/>
              </a:rPr>
              <a:t> </a:t>
            </a:r>
            <a:r>
              <a:rPr lang="en-US" b="1" i="0" dirty="0" err="1">
                <a:solidFill>
                  <a:srgbClr val="0D0D0D"/>
                </a:solidFill>
                <a:effectLst/>
                <a:latin typeface="Times New Roman" panose="02020603050405020304" pitchFamily="18" charset="0"/>
                <a:cs typeface="Times New Roman" panose="02020603050405020304" pitchFamily="18" charset="0"/>
              </a:rPr>
              <a:t>theo</a:t>
            </a:r>
            <a:r>
              <a:rPr lang="en-US" b="1" i="0" dirty="0">
                <a:solidFill>
                  <a:srgbClr val="0D0D0D"/>
                </a:solidFill>
                <a:effectLst/>
                <a:latin typeface="Times New Roman" panose="02020603050405020304" pitchFamily="18" charset="0"/>
                <a:cs typeface="Times New Roman" panose="02020603050405020304" pitchFamily="18" charset="0"/>
              </a:rPr>
              <a:t> </a:t>
            </a:r>
            <a:r>
              <a:rPr lang="en-US" b="1" i="0" dirty="0" err="1">
                <a:solidFill>
                  <a:srgbClr val="0D0D0D"/>
                </a:solidFill>
                <a:effectLst/>
                <a:latin typeface="Times New Roman" panose="02020603050405020304" pitchFamily="18" charset="0"/>
                <a:cs typeface="Times New Roman" panose="02020603050405020304" pitchFamily="18" charset="0"/>
              </a:rPr>
              <a:t>năng</a:t>
            </a:r>
            <a:r>
              <a:rPr lang="en-US" b="1" i="0" dirty="0">
                <a:solidFill>
                  <a:srgbClr val="0D0D0D"/>
                </a:solidFill>
                <a:effectLst/>
                <a:latin typeface="Times New Roman" panose="02020603050405020304" pitchFamily="18" charset="0"/>
                <a:cs typeface="Times New Roman" panose="02020603050405020304" pitchFamily="18" charset="0"/>
              </a:rPr>
              <a:t> </a:t>
            </a:r>
            <a:r>
              <a:rPr lang="en-US" b="1" i="0" dirty="0" err="1">
                <a:solidFill>
                  <a:srgbClr val="0D0D0D"/>
                </a:solidFill>
                <a:effectLst/>
                <a:latin typeface="Times New Roman" panose="02020603050405020304" pitchFamily="18" charset="0"/>
                <a:cs typeface="Times New Roman" panose="02020603050405020304" pitchFamily="18" charset="0"/>
              </a:rPr>
              <a:t>lực</a:t>
            </a:r>
            <a:r>
              <a:rPr lang="en-US" b="1" i="0" dirty="0">
                <a:solidFill>
                  <a:srgbClr val="0D0D0D"/>
                </a:solidFill>
                <a:effectLst/>
                <a:latin typeface="Times New Roman" panose="02020603050405020304" pitchFamily="18" charset="0"/>
                <a:cs typeface="Times New Roman" panose="02020603050405020304" pitchFamily="18" charset="0"/>
              </a:rPr>
              <a:t> </a:t>
            </a:r>
            <a:r>
              <a:rPr lang="en-US" b="1" i="0" dirty="0" err="1">
                <a:solidFill>
                  <a:srgbClr val="0D0D0D"/>
                </a:solidFill>
                <a:effectLst/>
                <a:latin typeface="Times New Roman" panose="02020603050405020304" pitchFamily="18" charset="0"/>
                <a:cs typeface="Times New Roman" panose="02020603050405020304" pitchFamily="18" charset="0"/>
              </a:rPr>
              <a:t>kinh</a:t>
            </a:r>
            <a:r>
              <a:rPr lang="en-US" b="1" i="0" dirty="0">
                <a:solidFill>
                  <a:srgbClr val="0D0D0D"/>
                </a:solidFill>
                <a:effectLst/>
                <a:latin typeface="Times New Roman" panose="02020603050405020304" pitchFamily="18" charset="0"/>
                <a:cs typeface="Times New Roman" panose="02020603050405020304" pitchFamily="18" charset="0"/>
              </a:rPr>
              <a:t> </a:t>
            </a:r>
            <a:r>
              <a:rPr lang="en-US" b="1" i="0" dirty="0" err="1">
                <a:solidFill>
                  <a:srgbClr val="0D0D0D"/>
                </a:solidFill>
                <a:effectLst/>
                <a:latin typeface="Times New Roman" panose="02020603050405020304" pitchFamily="18" charset="0"/>
                <a:cs typeface="Times New Roman" panose="02020603050405020304" pitchFamily="18" charset="0"/>
              </a:rPr>
              <a:t>doanh</a:t>
            </a:r>
            <a:r>
              <a:rPr lang="en-US" b="1" i="0" dirty="0">
                <a:solidFill>
                  <a:srgbClr val="0D0D0D"/>
                </a:solidFill>
                <a:effectLst/>
                <a:latin typeface="Times New Roman" panose="02020603050405020304" pitchFamily="18" charset="0"/>
                <a:cs typeface="Times New Roman" panose="02020603050405020304" pitchFamily="18" charset="0"/>
              </a:rPr>
              <a:t> - </a:t>
            </a:r>
            <a:r>
              <a:rPr lang="en-VN" b="1" dirty="0">
                <a:latin typeface="Times New Roman" panose="02020603050405020304" pitchFamily="18" charset="0"/>
                <a:cs typeface="Times New Roman" panose="02020603050405020304" pitchFamily="18" charset="0"/>
              </a:rPr>
              <a:t>ưu/nhược điểm</a:t>
            </a:r>
          </a:p>
        </p:txBody>
      </p:sp>
      <p:sp>
        <p:nvSpPr>
          <p:cNvPr id="3" name="Content Placeholder 2">
            <a:extLst>
              <a:ext uri="{FF2B5EF4-FFF2-40B4-BE49-F238E27FC236}">
                <a16:creationId xmlns:a16="http://schemas.microsoft.com/office/drawing/2014/main" id="{3DD209ED-4B09-7FB3-F1A6-E29940FABBF7}"/>
              </a:ext>
            </a:extLst>
          </p:cNvPr>
          <p:cNvSpPr>
            <a:spLocks noGrp="1"/>
          </p:cNvSpPr>
          <p:nvPr>
            <p:ph idx="1"/>
          </p:nvPr>
        </p:nvSpPr>
        <p:spPr/>
        <p:txBody>
          <a:bodyPr>
            <a:normAutofit/>
          </a:bodyPr>
          <a:lstStyle/>
          <a:p>
            <a:pPr marL="0" indent="0" algn="l">
              <a:buNone/>
            </a:pPr>
            <a:r>
              <a:rPr lang="vi-VN" sz="1800" b="1" i="0" dirty="0">
                <a:solidFill>
                  <a:srgbClr val="0D0D0D"/>
                </a:solidFill>
                <a:effectLst/>
                <a:latin typeface="Times New Roman" panose="02020603050405020304" pitchFamily="18" charset="0"/>
                <a:cs typeface="Times New Roman" panose="02020603050405020304" pitchFamily="18" charset="0"/>
              </a:rPr>
              <a:t>Ưu điểm:</a:t>
            </a:r>
            <a:endParaRPr lang="vi-VN" sz="1800" b="0" i="0" dirty="0">
              <a:solidFill>
                <a:srgbClr val="0D0D0D"/>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Tập trung vào khả năng kinh doanh và yêu cầu của doanh nghiệp.</a:t>
            </a: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Giúp tổ chức dễ dàng hiểu và quản lý hệ thống theo các chức năng chính của doanh nghiệp.</a:t>
            </a: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Phản ánh cách mà doanh nghiệp tổ chức và vận hành.</a:t>
            </a:r>
          </a:p>
          <a:p>
            <a:pPr marL="0" indent="0" algn="l">
              <a:buNone/>
            </a:pPr>
            <a:r>
              <a:rPr lang="vi-VN" sz="1800" b="1" i="0" dirty="0">
                <a:solidFill>
                  <a:srgbClr val="0D0D0D"/>
                </a:solidFill>
                <a:effectLst/>
                <a:latin typeface="Times New Roman" panose="02020603050405020304" pitchFamily="18" charset="0"/>
                <a:cs typeface="Times New Roman" panose="02020603050405020304" pitchFamily="18" charset="0"/>
              </a:rPr>
              <a:t>Nhược điểm:</a:t>
            </a:r>
            <a:endParaRPr lang="vi-VN" sz="1800" b="0" i="0" dirty="0">
              <a:solidFill>
                <a:srgbClr val="0D0D0D"/>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Khó khăn trong việc đánh giá và quyết định ranh giới giữa các khả năng kinh doanh.</a:t>
            </a: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Có thể dẫn đến việc tạo ra các dịch vụ quá lớn hoặc quá phức tạp.</a:t>
            </a: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Khó khăn trong việc tái sử dụng và mở rộng lại các dịch vụ.</a:t>
            </a: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859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heckerboard(across)">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linds(horizontal)">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3E2F-DD06-357F-934E-17170099C365}"/>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dựa vào domains/subdomains</a:t>
            </a:r>
          </a:p>
        </p:txBody>
      </p:sp>
      <p:sp>
        <p:nvSpPr>
          <p:cNvPr id="3" name="Content Placeholder 2">
            <a:extLst>
              <a:ext uri="{FF2B5EF4-FFF2-40B4-BE49-F238E27FC236}">
                <a16:creationId xmlns:a16="http://schemas.microsoft.com/office/drawing/2014/main" id="{AB7FCA1A-AD52-1E4C-FA7B-44F283475E07}"/>
              </a:ext>
            </a:extLst>
          </p:cNvPr>
          <p:cNvSpPr>
            <a:spLocks noGrp="1"/>
          </p:cNvSpPr>
          <p:nvPr>
            <p:ph idx="1"/>
          </p:nvPr>
        </p:nvSpPr>
        <p:spPr/>
        <p:txBody>
          <a:bodyPr>
            <a:normAutofit/>
          </a:bodyPr>
          <a:lstStyle/>
          <a:p>
            <a:pPr marL="0" indent="0">
              <a:buNone/>
            </a:pPr>
            <a:r>
              <a:rPr lang="vi-VN" sz="1800" dirty="0">
                <a:effectLst/>
                <a:latin typeface="Times New Roman" panose="02020603050405020304" pitchFamily="18" charset="0"/>
                <a:cs typeface="Times New Roman" panose="02020603050405020304" pitchFamily="18" charset="0"/>
              </a:rPr>
              <a:t>Không giống như kỹ thuật trước đó chỉ nhìn vào hệ thống từ phía kinh doanh.</a:t>
            </a:r>
            <a:r>
              <a:rPr lang="vi-VN" sz="1800" b="0" i="0" dirty="0">
                <a:solidFill>
                  <a:srgbClr val="0D0D0D"/>
                </a:solidFill>
                <a:effectLst/>
                <a:latin typeface="Times New Roman" panose="02020603050405020304" pitchFamily="18" charset="0"/>
                <a:cs typeface="Times New Roman" panose="02020603050405020304" pitchFamily="18" charset="0"/>
              </a:rPr>
              <a:t> Trong kỹ thuật này, chúng ta lấy góc nhìn của nhà phát triển về hệ thống (developer). </a:t>
            </a:r>
          </a:p>
          <a:p>
            <a:pPr marL="0" indent="0">
              <a:buNone/>
            </a:pPr>
            <a:r>
              <a:rPr lang="vi-VN" sz="1800" b="0" i="0" dirty="0">
                <a:solidFill>
                  <a:srgbClr val="0D0D0D"/>
                </a:solidFill>
                <a:effectLst/>
                <a:latin typeface="Times New Roman" panose="02020603050405020304" pitchFamily="18" charset="0"/>
                <a:cs typeface="Times New Roman" panose="02020603050405020304" pitchFamily="18" charset="0"/>
              </a:rPr>
              <a:t>Nói cách khác, tiêu chí để đặt ranh giới của các subdomain dựa trên sự hiểu biết của kỹ sư về hệ thống.</a:t>
            </a:r>
            <a:endParaRPr lang="en-V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D8CFF65-3ACD-EF49-6147-FA0FC2F0EF14}"/>
              </a:ext>
            </a:extLst>
          </p:cNvPr>
          <p:cNvPicPr>
            <a:picLocks noChangeAspect="1"/>
          </p:cNvPicPr>
          <p:nvPr/>
        </p:nvPicPr>
        <p:blipFill>
          <a:blip r:embed="rId2"/>
          <a:stretch>
            <a:fillRect/>
          </a:stretch>
        </p:blipFill>
        <p:spPr>
          <a:xfrm>
            <a:off x="1842804" y="3151394"/>
            <a:ext cx="7772400" cy="3025569"/>
          </a:xfrm>
          <a:prstGeom prst="rect">
            <a:avLst/>
          </a:prstGeom>
        </p:spPr>
      </p:pic>
    </p:spTree>
    <p:extLst>
      <p:ext uri="{BB962C8B-B14F-4D97-AF65-F5344CB8AC3E}">
        <p14:creationId xmlns:p14="http://schemas.microsoft.com/office/powerpoint/2010/main" val="2313228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EA5E-A6A9-CD15-DED0-8D62E5389281}"/>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Domain/subdomain - Định nghĩa</a:t>
            </a:r>
          </a:p>
        </p:txBody>
      </p:sp>
      <p:sp>
        <p:nvSpPr>
          <p:cNvPr id="3" name="Content Placeholder 2">
            <a:extLst>
              <a:ext uri="{FF2B5EF4-FFF2-40B4-BE49-F238E27FC236}">
                <a16:creationId xmlns:a16="http://schemas.microsoft.com/office/drawing/2014/main" id="{1B824ACA-8F42-EF78-D5EE-66627DE84406}"/>
              </a:ext>
            </a:extLst>
          </p:cNvPr>
          <p:cNvSpPr>
            <a:spLocks noGrp="1"/>
          </p:cNvSpPr>
          <p:nvPr>
            <p:ph idx="1"/>
          </p:nvPr>
        </p:nvSpPr>
        <p:spPr/>
        <p:txBody>
          <a:bodyPr>
            <a:normAutofit/>
          </a:bodyPr>
          <a:lstStyle/>
          <a:p>
            <a:pPr marL="0" indent="0">
              <a:buNone/>
            </a:pPr>
            <a:r>
              <a:rPr lang="vi-VN" sz="1800" dirty="0">
                <a:solidFill>
                  <a:srgbClr val="0D0D0D"/>
                </a:solidFill>
                <a:latin typeface="Times New Roman" panose="02020603050405020304" pitchFamily="18" charset="0"/>
                <a:cs typeface="Times New Roman" panose="02020603050405020304" pitchFamily="18" charset="0"/>
              </a:rPr>
              <a:t>M</a:t>
            </a:r>
            <a:r>
              <a:rPr lang="vi-VN" sz="1800" b="0" i="0" dirty="0">
                <a:solidFill>
                  <a:srgbClr val="0D0D0D"/>
                </a:solidFill>
                <a:effectLst/>
                <a:latin typeface="Times New Roman" panose="02020603050405020304" pitchFamily="18" charset="0"/>
                <a:cs typeface="Times New Roman" panose="02020603050405020304" pitchFamily="18" charset="0"/>
              </a:rPr>
              <a:t>ột domain là một phần của hệ thống hoặc một lĩnh vực chức năng cụ thể mà có thể được phân chia thành các subdomain nhỏ hơn.</a:t>
            </a:r>
          </a:p>
          <a:p>
            <a:pPr marL="0" indent="0">
              <a:buNone/>
            </a:pPr>
            <a:endParaRPr lang="vi-VN" sz="1800" dirty="0">
              <a:solidFill>
                <a:srgbClr val="0D0D0D"/>
              </a:solidFill>
              <a:latin typeface="Times New Roman" panose="02020603050405020304" pitchFamily="18" charset="0"/>
              <a:cs typeface="Times New Roman" panose="02020603050405020304" pitchFamily="18" charset="0"/>
            </a:endParaRPr>
          </a:p>
          <a:p>
            <a:pPr marL="0" indent="0" algn="l">
              <a:buNone/>
            </a:pPr>
            <a:r>
              <a:rPr lang="vi-VN" sz="1800" b="0" i="0" dirty="0">
                <a:solidFill>
                  <a:srgbClr val="0D0D0D"/>
                </a:solidFill>
                <a:effectLst/>
                <a:latin typeface="Times New Roman" panose="02020603050405020304" pitchFamily="18" charset="0"/>
                <a:cs typeface="Times New Roman" panose="02020603050405020304" pitchFamily="18" charset="0"/>
              </a:rPr>
              <a:t>Một số ví dụ về domain và subdomain bao gồm:</a:t>
            </a:r>
          </a:p>
          <a:p>
            <a:pPr algn="l">
              <a:buFont typeface="+mj-lt"/>
              <a:buAutoNum type="arabicPeriod"/>
            </a:pPr>
            <a:r>
              <a:rPr lang="vi-VN" sz="1800" b="0" i="0" dirty="0">
                <a:solidFill>
                  <a:srgbClr val="0D0D0D"/>
                </a:solidFill>
                <a:effectLst/>
                <a:latin typeface="Times New Roman" panose="02020603050405020304" pitchFamily="18" charset="0"/>
                <a:cs typeface="Times New Roman" panose="02020603050405020304" pitchFamily="18" charset="0"/>
              </a:rPr>
              <a:t>Domain: E-commerce</a:t>
            </a:r>
          </a:p>
          <a:p>
            <a:pPr marL="457200" lvl="1" indent="0" algn="l">
              <a:buNone/>
            </a:pPr>
            <a:r>
              <a:rPr lang="vi-VN" sz="1800" b="0" i="0" dirty="0">
                <a:solidFill>
                  <a:srgbClr val="0D0D0D"/>
                </a:solidFill>
                <a:effectLst/>
                <a:latin typeface="Times New Roman" panose="02020603050405020304" pitchFamily="18" charset="0"/>
                <a:cs typeface="Times New Roman" panose="02020603050405020304" pitchFamily="18" charset="0"/>
              </a:rPr>
              <a:t>Subdomain: Quản lý sản phẩm, đặt hàng, thanh toán, vận chuyển.</a:t>
            </a:r>
          </a:p>
          <a:p>
            <a:pPr algn="l">
              <a:buFont typeface="+mj-lt"/>
              <a:buAutoNum type="arabicPeriod"/>
            </a:pPr>
            <a:r>
              <a:rPr lang="vi-VN" sz="1800" b="0" i="0" dirty="0">
                <a:solidFill>
                  <a:srgbClr val="0D0D0D"/>
                </a:solidFill>
                <a:effectLst/>
                <a:latin typeface="Times New Roman" panose="02020603050405020304" pitchFamily="18" charset="0"/>
                <a:cs typeface="Times New Roman" panose="02020603050405020304" pitchFamily="18" charset="0"/>
              </a:rPr>
              <a:t>Domain: Tài chính</a:t>
            </a:r>
          </a:p>
          <a:p>
            <a:pPr marL="457200" lvl="1" indent="0" algn="l">
              <a:buNone/>
            </a:pPr>
            <a:r>
              <a:rPr lang="vi-VN" sz="1800" b="0" i="0" dirty="0">
                <a:solidFill>
                  <a:srgbClr val="0D0D0D"/>
                </a:solidFill>
                <a:effectLst/>
                <a:latin typeface="Times New Roman" panose="02020603050405020304" pitchFamily="18" charset="0"/>
                <a:cs typeface="Times New Roman" panose="02020603050405020304" pitchFamily="18" charset="0"/>
              </a:rPr>
              <a:t>Subdomain: Gửi tiền, rút tiền, chuyển khoản, thanh toán hóa đơn.</a:t>
            </a:r>
          </a:p>
          <a:p>
            <a:pPr algn="l">
              <a:buFont typeface="+mj-lt"/>
              <a:buAutoNum type="arabicPeriod"/>
            </a:pPr>
            <a:r>
              <a:rPr lang="vi-VN" sz="1800" b="0" i="0" dirty="0">
                <a:solidFill>
                  <a:srgbClr val="0D0D0D"/>
                </a:solidFill>
                <a:effectLst/>
                <a:latin typeface="Times New Roman" panose="02020603050405020304" pitchFamily="18" charset="0"/>
                <a:cs typeface="Times New Roman" panose="02020603050405020304" pitchFamily="18" charset="0"/>
              </a:rPr>
              <a:t>Domain: Quản lý người dùng</a:t>
            </a:r>
          </a:p>
          <a:p>
            <a:pPr marL="457200" lvl="1" indent="0" algn="l">
              <a:buNone/>
            </a:pPr>
            <a:r>
              <a:rPr lang="vi-VN" sz="1800" b="0" i="0" dirty="0">
                <a:solidFill>
                  <a:srgbClr val="0D0D0D"/>
                </a:solidFill>
                <a:effectLst/>
                <a:latin typeface="Times New Roman" panose="02020603050405020304" pitchFamily="18" charset="0"/>
                <a:cs typeface="Times New Roman" panose="02020603050405020304" pitchFamily="18" charset="0"/>
              </a:rPr>
              <a:t>Subdomain: Đăng ký, đăng nhập, quản lý hồ sơ, quản lý quyền hạn.</a:t>
            </a: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935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500"/>
                                        <p:tgtEl>
                                          <p:spTgt spid="3">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500"/>
                                        <p:tgtEl>
                                          <p:spTgt spid="3">
                                            <p:txEl>
                                              <p:pRg st="4" end="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heckerboard(across)">
                                      <p:cBhvr>
                                        <p:cTn id="25" dur="500"/>
                                        <p:tgtEl>
                                          <p:spTgt spid="3">
                                            <p:txEl>
                                              <p:pRg st="6" end="6"/>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checkerboard(across)">
                                      <p:cBhvr>
                                        <p:cTn id="28" dur="500"/>
                                        <p:tgtEl>
                                          <p:spTgt spid="3">
                                            <p:txEl>
                                              <p:pRg st="7" end="7"/>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checkerboard(across)">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781F-F118-34A6-FFE7-A2F2AF5CBE8A}"/>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Domain/subdomain – Phân loại</a:t>
            </a:r>
            <a:endParaRPr lang="en-VN" dirty="0"/>
          </a:p>
        </p:txBody>
      </p:sp>
      <p:sp>
        <p:nvSpPr>
          <p:cNvPr id="3" name="Content Placeholder 2">
            <a:extLst>
              <a:ext uri="{FF2B5EF4-FFF2-40B4-BE49-F238E27FC236}">
                <a16:creationId xmlns:a16="http://schemas.microsoft.com/office/drawing/2014/main" id="{E7BD7F21-6A7A-2D04-AD6C-4E4EF4535B85}"/>
              </a:ext>
            </a:extLst>
          </p:cNvPr>
          <p:cNvSpPr>
            <a:spLocks noGrp="1"/>
          </p:cNvSpPr>
          <p:nvPr>
            <p:ph idx="1"/>
          </p:nvPr>
        </p:nvSpPr>
        <p:spPr/>
        <p:txBody>
          <a:bodyPr>
            <a:normAutofit/>
          </a:bodyPr>
          <a:lstStyle/>
          <a:p>
            <a:pPr marL="0" indent="0">
              <a:buNone/>
            </a:pPr>
            <a:r>
              <a:rPr lang="en-VN" sz="1800" b="1" dirty="0">
                <a:latin typeface="Times New Roman" panose="02020603050405020304" pitchFamily="18" charset="0"/>
                <a:cs typeface="Times New Roman" panose="02020603050405020304" pitchFamily="18" charset="0"/>
              </a:rPr>
              <a:t>Subdomain chia làm ba loại:</a:t>
            </a:r>
          </a:p>
          <a:p>
            <a:pPr marL="0" indent="0">
              <a:buNone/>
            </a:pPr>
            <a:r>
              <a:rPr lang="en-VN" sz="1800" b="1" dirty="0">
                <a:latin typeface="Times New Roman" panose="02020603050405020304" pitchFamily="18" charset="0"/>
                <a:cs typeface="Times New Roman" panose="02020603050405020304" pitchFamily="18" charset="0"/>
              </a:rPr>
              <a:t>Core</a:t>
            </a:r>
            <a:r>
              <a:rPr lang="en-VN" sz="1800" dirty="0">
                <a:latin typeface="Times New Roman" panose="02020603050405020304" pitchFamily="18" charset="0"/>
                <a:cs typeface="Times New Roman" panose="02020603050405020304" pitchFamily="18" charset="0"/>
              </a:rPr>
              <a:t>: Điểm khác biệt so với đối thủ</a:t>
            </a:r>
          </a:p>
          <a:p>
            <a:pPr marL="0" indent="0">
              <a:buNone/>
            </a:pPr>
            <a:r>
              <a:rPr lang="en-VN" sz="1800" dirty="0">
                <a:latin typeface="Times New Roman" panose="02020603050405020304" pitchFamily="18" charset="0"/>
                <a:cs typeface="Times New Roman" panose="02020603050405020304" pitchFamily="18" charset="0"/>
              </a:rPr>
              <a:t>+ Không thể mua hoặc thuê ngoài</a:t>
            </a:r>
          </a:p>
          <a:p>
            <a:pPr marL="0" indent="0">
              <a:buNone/>
            </a:pPr>
            <a:r>
              <a:rPr lang="en-VN" sz="1800" dirty="0">
                <a:latin typeface="Times New Roman" panose="02020603050405020304" pitchFamily="18" charset="0"/>
                <a:cs typeface="Times New Roman" panose="02020603050405020304" pitchFamily="18" charset="0"/>
              </a:rPr>
              <a:t>+ </a:t>
            </a:r>
            <a:r>
              <a:rPr lang="en-VN" sz="1800" kern="100" dirty="0">
                <a:solidFill>
                  <a:srgbClr val="252525"/>
                </a:solidFill>
                <a:latin typeface="Times New Roman" panose="02020603050405020304" pitchFamily="18" charset="0"/>
                <a:cs typeface="Times New Roman" panose="02020603050405020304" pitchFamily="18" charset="0"/>
              </a:rPr>
              <a:t>Nếu thiếu thì</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hoạt động kinh doanh của không mang lại bất kỳ giá trị nào.</a:t>
            </a:r>
            <a:endParaRPr lang="en-VN" sz="1800" dirty="0">
              <a:latin typeface="Times New Roman" panose="02020603050405020304" pitchFamily="18" charset="0"/>
              <a:cs typeface="Times New Roman" panose="02020603050405020304" pitchFamily="18" charset="0"/>
            </a:endParaRPr>
          </a:p>
          <a:p>
            <a:pPr marL="0" indent="0">
              <a:buNone/>
            </a:pPr>
            <a:r>
              <a:rPr lang="en-VN" sz="1800" b="1" dirty="0">
                <a:latin typeface="Times New Roman" panose="02020603050405020304" pitchFamily="18" charset="0"/>
                <a:cs typeface="Times New Roman" panose="02020603050405020304" pitchFamily="18" charset="0"/>
              </a:rPr>
              <a:t>Supporting</a:t>
            </a:r>
            <a:r>
              <a:rPr lang="en-VN" sz="1800" dirty="0">
                <a:latin typeface="Times New Roman" panose="02020603050405020304" pitchFamily="18" charset="0"/>
                <a:cs typeface="Times New Roman" panose="02020603050405020304" pitchFamily="18" charset="0"/>
              </a:rPr>
              <a:t>: Không khác biệt so với đối thủ. Nhưng cũng không thể thiếu vì nó hỗ trợ phân phối core subdomain.</a:t>
            </a:r>
          </a:p>
          <a:p>
            <a:pPr marL="0" indent="0">
              <a:buNone/>
            </a:pPr>
            <a:r>
              <a:rPr lang="en-VN" sz="1800" b="1" dirty="0">
                <a:latin typeface="Times New Roman" panose="02020603050405020304" pitchFamily="18" charset="0"/>
                <a:cs typeface="Times New Roman" panose="02020603050405020304" pitchFamily="18" charset="0"/>
              </a:rPr>
              <a:t>Generic</a:t>
            </a:r>
            <a:r>
              <a:rPr lang="en-VN" sz="1800" dirty="0">
                <a:latin typeface="Times New Roman" panose="02020603050405020304" pitchFamily="18" charset="0"/>
                <a:cs typeface="Times New Roman" panose="02020603050405020304" pitchFamily="18" charset="0"/>
              </a:rPr>
              <a:t>: Có thể mua hoặc sử dụng sẵn có. Là khả năng không dành riêng cho bất kì doanh nghiệp nào.</a:t>
            </a:r>
          </a:p>
          <a:p>
            <a:pPr marL="0" indent="0">
              <a:buNone/>
            </a:pPr>
            <a:r>
              <a:rPr lang="en-VN"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Việc phân loại </a:t>
            </a:r>
            <a:r>
              <a:rPr lang="en-US"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subdomain</a:t>
            </a:r>
            <a:r>
              <a:rPr lang="en-VN"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này giúp</a:t>
            </a:r>
            <a:r>
              <a:rPr lang="en-US"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b="1" kern="100" dirty="0">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en-US" sz="1800" kern="100" dirty="0" err="1">
                <a:solidFill>
                  <a:srgbClr val="252525"/>
                </a:solidFill>
                <a:latin typeface="Times New Roman" panose="02020603050405020304" pitchFamily="18" charset="0"/>
                <a:ea typeface="Calibri" panose="020F0502020204030204" pitchFamily="34" charset="0"/>
                <a:cs typeface="Times New Roman" panose="02020603050405020304" pitchFamily="18" charset="0"/>
              </a:rPr>
              <a:t>Ư</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u tiên đầu tư vào từng </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subdomain</a:t>
            </a:r>
            <a:endParaRPr lang="en-VN" sz="1800" kern="100" dirty="0">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sư</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nghiệm</a:t>
            </a:r>
            <a:endPar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C</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ó thể tiết kiệm thời gian hoặc chi phí và loại bỏ các giải pháp hiện có.</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084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heckerboard(across)">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checkerboard(across)">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checkerboard(across)">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checkerboard(across)">
                                      <p:cBhvr>
                                        <p:cTn id="35" dur="500"/>
                                        <p:tgtEl>
                                          <p:spTgt spid="3">
                                            <p:txEl>
                                              <p:pRg st="6" end="6"/>
                                            </p:txEl>
                                          </p:spTgt>
                                        </p:tgtEl>
                                      </p:cBhvr>
                                    </p:animEffect>
                                  </p:childTnLst>
                                </p:cTn>
                              </p:par>
                              <p:par>
                                <p:cTn id="36" presetID="5" presetClass="entr" presetSubtype="1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checkerboard(across)">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checkerboard(across)">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checkerboard(across)">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7DF0-D6FA-1118-BFFB-BA7FE58FE947}"/>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Động lực nghiên cứu microservice</a:t>
            </a:r>
          </a:p>
        </p:txBody>
      </p:sp>
      <p:sp>
        <p:nvSpPr>
          <p:cNvPr id="3" name="Content Placeholder 2">
            <a:extLst>
              <a:ext uri="{FF2B5EF4-FFF2-40B4-BE49-F238E27FC236}">
                <a16:creationId xmlns:a16="http://schemas.microsoft.com/office/drawing/2014/main" id="{0641182A-4714-4034-3920-9328FA257F98}"/>
              </a:ext>
            </a:extLst>
          </p:cNvPr>
          <p:cNvSpPr>
            <a:spLocks noGrp="1"/>
          </p:cNvSpPr>
          <p:nvPr>
            <p:ph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rPr>
              <a:t>Khi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trúc</a:t>
            </a:r>
            <a:r>
              <a:rPr lang="en-US" sz="1800" dirty="0">
                <a:effectLst/>
                <a:latin typeface="Times New Roman" panose="02020603050405020304" pitchFamily="18" charset="0"/>
                <a:ea typeface="Calibri" panose="020F0502020204030204" pitchFamily="34" charset="0"/>
              </a:rPr>
              <a:t> microservice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phép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tổ</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rộng</a:t>
            </a:r>
            <a:r>
              <a:rPr lang="en-US" sz="1800" dirty="0">
                <a:effectLst/>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hàng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nghìn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nghìn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chia </a:t>
            </a:r>
            <a:r>
              <a:rPr lang="en-US" sz="1800" dirty="0" err="1">
                <a:effectLst/>
                <a:latin typeface="Times New Roman" panose="02020603050405020304" pitchFamily="18" charset="0"/>
                <a:ea typeface="Calibri" panose="020F0502020204030204" pitchFamily="34" charset="0"/>
              </a:rPr>
              <a:t>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nhỏ</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lập</a:t>
            </a:r>
            <a:r>
              <a:rPr lang="en-US" sz="1800" dirty="0">
                <a:effectLst/>
                <a:latin typeface="Times New Roman" panose="02020603050405020304" pitchFamily="18" charset="0"/>
                <a:ea typeface="Calibri" panose="020F0502020204030204" pitchFamily="34" charset="0"/>
              </a:rPr>
              <a:t>.</a:t>
            </a:r>
          </a:p>
          <a:p>
            <a:pPr marL="0" lvl="0" indent="0">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tổ</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tỷ</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ở</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V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6AA80AA-BA99-8DB3-EA96-27C7152B4B1C}"/>
              </a:ext>
            </a:extLst>
          </p:cNvPr>
          <p:cNvPicPr>
            <a:picLocks noChangeAspect="1"/>
          </p:cNvPicPr>
          <p:nvPr/>
        </p:nvPicPr>
        <p:blipFill>
          <a:blip r:embed="rId2"/>
          <a:stretch>
            <a:fillRect/>
          </a:stretch>
        </p:blipFill>
        <p:spPr>
          <a:xfrm>
            <a:off x="4386263" y="3328987"/>
            <a:ext cx="3048000" cy="2286000"/>
          </a:xfrm>
          <a:prstGeom prst="rect">
            <a:avLst/>
          </a:prstGeom>
        </p:spPr>
      </p:pic>
    </p:spTree>
    <p:extLst>
      <p:ext uri="{BB962C8B-B14F-4D97-AF65-F5344CB8AC3E}">
        <p14:creationId xmlns:p14="http://schemas.microsoft.com/office/powerpoint/2010/main" val="27475136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DC9A-1015-D343-15A0-ADAC1D16AAA7}"/>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Online Store</a:t>
            </a:r>
          </a:p>
        </p:txBody>
      </p:sp>
      <p:sp>
        <p:nvSpPr>
          <p:cNvPr id="3" name="Content Placeholder 2">
            <a:extLst>
              <a:ext uri="{FF2B5EF4-FFF2-40B4-BE49-F238E27FC236}">
                <a16:creationId xmlns:a16="http://schemas.microsoft.com/office/drawing/2014/main" id="{EE5FC173-A8A3-4B40-1620-28609C3893BA}"/>
              </a:ext>
            </a:extLst>
          </p:cNvPr>
          <p:cNvSpPr>
            <a:spLocks noGrp="1"/>
          </p:cNvSpPr>
          <p:nvPr>
            <p:ph idx="1"/>
          </p:nvPr>
        </p:nvSpPr>
        <p:spPr/>
        <p:txBody>
          <a:bodyPr>
            <a:normAutofit/>
          </a:bodyPr>
          <a:lstStyle/>
          <a:p>
            <a:pPr marL="0" indent="0">
              <a:buNone/>
            </a:pPr>
            <a:r>
              <a:rPr lang="en-VN" sz="1800" b="1" dirty="0">
                <a:latin typeface="Times New Roman" panose="02020603050405020304" pitchFamily="18" charset="0"/>
                <a:cs typeface="Times New Roman" panose="02020603050405020304" pitchFamily="18" charset="0"/>
              </a:rPr>
              <a:t>Core Subdomain</a:t>
            </a:r>
            <a:r>
              <a:rPr lang="en-VN" sz="1800" dirty="0">
                <a:latin typeface="Times New Roman" panose="02020603050405020304" pitchFamily="18" charset="0"/>
                <a:cs typeface="Times New Roman" panose="02020603050405020304" pitchFamily="18" charset="0"/>
              </a:rPr>
              <a:t>: Danh mục sản phẩm </a:t>
            </a:r>
          </a:p>
          <a:p>
            <a:pPr marL="0" indent="0">
              <a:buNone/>
            </a:pPr>
            <a:r>
              <a:rPr lang="en-VN" sz="1800" dirty="0">
                <a:latin typeface="Times New Roman" panose="02020603050405020304" pitchFamily="18" charset="0"/>
                <a:cs typeface="Times New Roman" panose="02020603050405020304" pitchFamily="18" charset="0"/>
              </a:rPr>
              <a:t>=&gt; Vì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đến bất kỳ cửa hàng trực tuyến nào khác, chúng ta sẽ không nhìn thấy những sản phẩm tương tự hoặc có được trải nghiệm tương tự.</a:t>
            </a:r>
            <a:endParaRPr lang="en-VN" sz="1800" dirty="0">
              <a:latin typeface="Times New Roman" panose="02020603050405020304" pitchFamily="18" charset="0"/>
              <a:cs typeface="Times New Roman" panose="02020603050405020304" pitchFamily="18" charset="0"/>
            </a:endParaRPr>
          </a:p>
          <a:p>
            <a:pPr marL="0" indent="0">
              <a:buNone/>
            </a:pPr>
            <a:r>
              <a:rPr lang="en-VN" sz="1800" b="1" dirty="0">
                <a:latin typeface="Times New Roman" panose="02020603050405020304" pitchFamily="18" charset="0"/>
                <a:cs typeface="Times New Roman" panose="02020603050405020304" pitchFamily="18" charset="0"/>
              </a:rPr>
              <a:t>Supporting Subdomain</a:t>
            </a:r>
            <a:r>
              <a:rPr lang="en-VN" sz="1800" dirty="0">
                <a:latin typeface="Times New Roman" panose="02020603050405020304" pitchFamily="18" charset="0"/>
                <a:cs typeface="Times New Roman" panose="02020603050405020304" pitchFamily="18" charset="0"/>
              </a:rPr>
              <a:t>: Orders, inventory, shipping</a:t>
            </a:r>
          </a:p>
          <a:p>
            <a:pPr marL="0" indent="0">
              <a:buNone/>
            </a:pPr>
            <a:r>
              <a:rPr lang="en-VN" sz="1800" dirty="0">
                <a:latin typeface="Times New Roman" panose="02020603050405020304" pitchFamily="18" charset="0"/>
                <a:cs typeface="Times New Roman" panose="02020603050405020304" pitchFamily="18" charset="0"/>
              </a:rPr>
              <a:t>=&gt;</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Để hỗ trợ khả năng bán những sản phẩm đó trong cửa hàng, chúng ta có đơn đặt hàng, hàng tồn kho và vận chuyển.</a:t>
            </a:r>
            <a:r>
              <a:rPr lang="en-VN"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Không có chúng thì không thể bán được sản phẩm. Nhưng chúng có thể có chức năng tương tự như các cửa hàng trực tuyến khác.</a:t>
            </a:r>
            <a:endParaRPr lang="en-VN" sz="1800" dirty="0">
              <a:latin typeface="Times New Roman" panose="02020603050405020304" pitchFamily="18" charset="0"/>
              <a:cs typeface="Times New Roman" panose="02020603050405020304" pitchFamily="18" charset="0"/>
            </a:endParaRPr>
          </a:p>
          <a:p>
            <a:pPr marL="0" indent="0">
              <a:buNone/>
            </a:pPr>
            <a:r>
              <a:rPr lang="en-VN" sz="1800" b="1" dirty="0">
                <a:latin typeface="Times New Roman" panose="02020603050405020304" pitchFamily="18" charset="0"/>
                <a:cs typeface="Times New Roman" panose="02020603050405020304" pitchFamily="18" charset="0"/>
              </a:rPr>
              <a:t>Generic Subdomain:</a:t>
            </a:r>
            <a:r>
              <a:rPr lang="en-VN" sz="1800" dirty="0">
                <a:latin typeface="Times New Roman" panose="02020603050405020304" pitchFamily="18" charset="0"/>
                <a:cs typeface="Times New Roman" panose="02020603050405020304" pitchFamily="18" charset="0"/>
              </a:rPr>
              <a:t> Reviews, Payment, Search, Images, Security, Web UI</a:t>
            </a:r>
          </a:p>
          <a:p>
            <a:pPr mar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=&gt; Đó vẫn là những tên miền phụ thiết yếu, nhưng chúng rất chung chung vì nhiều doanh nghiệp khác, không phải ngay cả các cửa hàng trực tuyến cũng cần và sử dụng chúng</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816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4FC0-08DB-79F0-AE52-BFA3DDC9F42E}"/>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Subdomain To Microservice</a:t>
            </a:r>
          </a:p>
        </p:txBody>
      </p:sp>
      <p:sp>
        <p:nvSpPr>
          <p:cNvPr id="3" name="Content Placeholder 2">
            <a:extLst>
              <a:ext uri="{FF2B5EF4-FFF2-40B4-BE49-F238E27FC236}">
                <a16:creationId xmlns:a16="http://schemas.microsoft.com/office/drawing/2014/main" id="{6E78FD54-2BA1-C92D-FD19-7CD1C86F10FD}"/>
              </a:ext>
            </a:extLst>
          </p:cNvPr>
          <p:cNvSpPr>
            <a:spLocks noGrp="1"/>
          </p:cNvSpPr>
          <p:nvPr>
            <p:ph idx="1"/>
          </p:nvPr>
        </p:nvSpPr>
        <p:spPr/>
        <p:txBody>
          <a:bodyPr/>
          <a:lstStyle/>
          <a:p>
            <a:pPr marL="0" indent="0">
              <a:buNone/>
            </a:pP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dành</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microservice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subdomain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subdomain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chặt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chẽ</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đủ</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gắn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tôi</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nhóm</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subdomain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microservice</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16D52F-CC76-9BA6-140D-B43A6B869E60}"/>
              </a:ext>
            </a:extLst>
          </p:cNvPr>
          <p:cNvPicPr>
            <a:picLocks noChangeAspect="1"/>
          </p:cNvPicPr>
          <p:nvPr/>
        </p:nvPicPr>
        <p:blipFill>
          <a:blip r:embed="rId2"/>
          <a:stretch>
            <a:fillRect/>
          </a:stretch>
        </p:blipFill>
        <p:spPr>
          <a:xfrm>
            <a:off x="3220841" y="2718148"/>
            <a:ext cx="6574512" cy="3330705"/>
          </a:xfrm>
          <a:prstGeom prst="rect">
            <a:avLst/>
          </a:prstGeom>
        </p:spPr>
      </p:pic>
    </p:spTree>
    <p:extLst>
      <p:ext uri="{BB962C8B-B14F-4D97-AF65-F5344CB8AC3E}">
        <p14:creationId xmlns:p14="http://schemas.microsoft.com/office/powerpoint/2010/main" val="285077491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442C-917C-B54C-42BD-B3895AF6E43C}"/>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Phân tách dựa vào domains/subdomains</a:t>
            </a:r>
            <a:br>
              <a:rPr lang="en-VN" b="1" dirty="0">
                <a:latin typeface="Times New Roman" panose="02020603050405020304" pitchFamily="18" charset="0"/>
                <a:cs typeface="Times New Roman" panose="02020603050405020304" pitchFamily="18" charset="0"/>
              </a:rPr>
            </a:br>
            <a:r>
              <a:rPr lang="en-VN" b="1" dirty="0">
                <a:latin typeface="Times New Roman" panose="02020603050405020304" pitchFamily="18" charset="0"/>
                <a:cs typeface="Times New Roman" panose="02020603050405020304" pitchFamily="18" charset="0"/>
              </a:rPr>
              <a:t>- Ưu/nhược điểm</a:t>
            </a:r>
            <a:endParaRPr lang="en-VN" b="1" dirty="0"/>
          </a:p>
        </p:txBody>
      </p:sp>
      <p:sp>
        <p:nvSpPr>
          <p:cNvPr id="3" name="Content Placeholder 2">
            <a:extLst>
              <a:ext uri="{FF2B5EF4-FFF2-40B4-BE49-F238E27FC236}">
                <a16:creationId xmlns:a16="http://schemas.microsoft.com/office/drawing/2014/main" id="{AF26A99D-7B5E-3770-14D6-01A6FEBBFC67}"/>
              </a:ext>
            </a:extLst>
          </p:cNvPr>
          <p:cNvSpPr>
            <a:spLocks noGrp="1"/>
          </p:cNvSpPr>
          <p:nvPr>
            <p:ph idx="1"/>
          </p:nvPr>
        </p:nvSpPr>
        <p:spPr/>
        <p:txBody>
          <a:bodyPr>
            <a:normAutofit/>
          </a:bodyPr>
          <a:lstStyle/>
          <a:p>
            <a:pPr marL="0" indent="0" algn="l">
              <a:buNone/>
            </a:pPr>
            <a:r>
              <a:rPr lang="vi-VN" sz="1800" b="1" i="0" dirty="0">
                <a:solidFill>
                  <a:srgbClr val="0D0D0D"/>
                </a:solidFill>
                <a:effectLst/>
                <a:latin typeface="Times New Roman" panose="02020603050405020304" pitchFamily="18" charset="0"/>
                <a:cs typeface="Times New Roman" panose="02020603050405020304" pitchFamily="18" charset="0"/>
              </a:rPr>
              <a:t>Ưu điểm:</a:t>
            </a:r>
            <a:endParaRPr lang="vi-VN" sz="1800" b="0" i="0" dirty="0">
              <a:solidFill>
                <a:srgbClr val="0D0D0D"/>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Phản ánh cách tổ chức logic kinh doanh và quy trình làm việc.</a:t>
            </a: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Dễ dàng định rõ ranh giới và trách nhiệm giữa các dịch vụ.</a:t>
            </a: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Giảm bớt sự phức tạp và độ lớn của các dịch vụ, giúp dễ quản lý và bảo trì.</a:t>
            </a: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Tăng tính tái sử dụng và mở rộng của các dịch vụ.</a:t>
            </a:r>
          </a:p>
          <a:p>
            <a:pPr marL="0" indent="0" algn="l">
              <a:buNone/>
            </a:pPr>
            <a:r>
              <a:rPr lang="vi-VN" sz="1800" b="1" i="0" dirty="0">
                <a:solidFill>
                  <a:srgbClr val="0D0D0D"/>
                </a:solidFill>
                <a:effectLst/>
                <a:latin typeface="Times New Roman" panose="02020603050405020304" pitchFamily="18" charset="0"/>
                <a:cs typeface="Times New Roman" panose="02020603050405020304" pitchFamily="18" charset="0"/>
              </a:rPr>
              <a:t>Nhược điểm:</a:t>
            </a:r>
            <a:endParaRPr lang="vi-VN" sz="1800" b="0" i="0" dirty="0">
              <a:solidFill>
                <a:srgbClr val="0D0D0D"/>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Có thể làm mất đi sự tổng quát và khả năng nhìn nhận toàn diện về hệ thống.</a:t>
            </a: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Đòi hỏi sự hiểu biết sâu sắc về lĩnh vực và quy trình làm việc của doanh nghiệp.</a:t>
            </a:r>
          </a:p>
          <a:p>
            <a:pPr marL="742950" lvl="1" indent="-285750" algn="l">
              <a:buFont typeface="Arial" panose="020B0604020202020204" pitchFamily="34" charset="0"/>
              <a:buChar char="•"/>
            </a:pPr>
            <a:r>
              <a:rPr lang="vi-VN" sz="1800" b="0" i="0" dirty="0">
                <a:solidFill>
                  <a:srgbClr val="0D0D0D"/>
                </a:solidFill>
                <a:effectLst/>
                <a:latin typeface="Times New Roman" panose="02020603050405020304" pitchFamily="18" charset="0"/>
                <a:cs typeface="Times New Roman" panose="02020603050405020304" pitchFamily="18" charset="0"/>
              </a:rPr>
              <a:t>Có thể dẫn đến sự trùng lặp hoặc sự phân mảnh của dữ liệu và logic kinh doanh.</a:t>
            </a: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7821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checkerboard(across)">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checkerboard(across)">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8DB0-19DA-3BD3-3438-786BFD8FF8C2}"/>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Chú ý</a:t>
            </a:r>
          </a:p>
        </p:txBody>
      </p:sp>
      <p:sp>
        <p:nvSpPr>
          <p:cNvPr id="3" name="Content Placeholder 2">
            <a:extLst>
              <a:ext uri="{FF2B5EF4-FFF2-40B4-BE49-F238E27FC236}">
                <a16:creationId xmlns:a16="http://schemas.microsoft.com/office/drawing/2014/main" id="{5BA5D910-68D3-651D-18D6-4DF4D7775F43}"/>
              </a:ext>
            </a:extLst>
          </p:cNvPr>
          <p:cNvSpPr>
            <a:spLocks noGrp="1"/>
          </p:cNvSpPr>
          <p:nvPr>
            <p:ph idx="1"/>
          </p:nvPr>
        </p:nvSpPr>
        <p:spPr/>
        <p:txBody>
          <a:bodyPr>
            <a:normAutofit/>
          </a:bodyPr>
          <a:lstStyle/>
          <a:p>
            <a:pPr marL="0" indent="0">
              <a:buNone/>
            </a:pPr>
            <a:r>
              <a:rPr lang="vi-VN" sz="1800" b="0" i="0" dirty="0">
                <a:solidFill>
                  <a:srgbClr val="252525"/>
                </a:solidFill>
                <a:effectLst/>
                <a:latin typeface="Times New Roman" panose="02020603050405020304" pitchFamily="18" charset="0"/>
                <a:cs typeface="Times New Roman" panose="02020603050405020304" pitchFamily="18" charset="0"/>
              </a:rPr>
              <a:t>Không có cách nào đúng đắn để thiết lập ranh giới của microservice, và những gì hoạt động tốt vào lúc này có thể không hoạt động tốt trong tương lai</a:t>
            </a:r>
          </a:p>
          <a:p>
            <a:pPr marL="0" indent="0">
              <a:buNone/>
            </a:pPr>
            <a:r>
              <a:rPr lang="vi-VN" sz="1800" dirty="0">
                <a:solidFill>
                  <a:srgbClr val="252525"/>
                </a:solidFill>
                <a:latin typeface="Times New Roman" panose="02020603050405020304" pitchFamily="18" charset="0"/>
                <a:cs typeface="Times New Roman" panose="02020603050405020304" pitchFamily="18" charset="0"/>
              </a:rPr>
              <a:t>=&gt; </a:t>
            </a:r>
            <a:r>
              <a:rPr lang="vi-VN" sz="1800" b="0" i="0" dirty="0">
                <a:solidFill>
                  <a:srgbClr val="252525"/>
                </a:solidFill>
                <a:effectLst/>
                <a:latin typeface="Times New Roman" panose="02020603050405020304" pitchFamily="18" charset="0"/>
                <a:cs typeface="Times New Roman" panose="02020603050405020304" pitchFamily="18" charset="0"/>
              </a:rPr>
              <a:t>Vì kiến ​​trúc tiếp tục phát triển khi các tính năng mới xuất hiện và các khả năng kinh doanh mới được bổ sung.</a:t>
            </a:r>
          </a:p>
          <a:p>
            <a:pPr marL="0" indent="0">
              <a:buNone/>
            </a:pPr>
            <a:r>
              <a:rPr lang="vi-VN" sz="1800" dirty="0">
                <a:solidFill>
                  <a:srgbClr val="252525"/>
                </a:solidFill>
                <a:latin typeface="Times New Roman" panose="02020603050405020304" pitchFamily="18" charset="0"/>
                <a:cs typeface="Times New Roman" panose="02020603050405020304" pitchFamily="18" charset="0"/>
              </a:rPr>
              <a:t>Không có chiến lược phân tách hoàn hảo</a:t>
            </a:r>
          </a:p>
          <a:p>
            <a:pPr>
              <a:buFont typeface="Symbol" pitchFamily="2" charset="2"/>
              <a:buChar char="Þ"/>
            </a:pPr>
            <a:r>
              <a:rPr lang="en-US" sz="1800" b="0" i="0" dirty="0" err="1">
                <a:solidFill>
                  <a:srgbClr val="252525"/>
                </a:solidFill>
                <a:effectLst/>
                <a:latin typeface="Times New Roman" panose="02020603050405020304" pitchFamily="18" charset="0"/>
                <a:cs typeface="Times New Roman" panose="02020603050405020304" pitchFamily="18" charset="0"/>
              </a:rPr>
              <a:t>Vì</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mục</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tiêu</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của</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việc</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thiết</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lập</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ranh</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giới</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một</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cách</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chính</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xác</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là</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giảm</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thiểu</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xung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đột</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này</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chứ</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không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phải</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loại</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bỏ</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hoàn</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toàn</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nó</a:t>
            </a:r>
            <a:r>
              <a:rPr lang="en-US" sz="1800" b="0" i="0" dirty="0">
                <a:solidFill>
                  <a:srgbClr val="252525"/>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6970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CBF0B-C1C5-82B1-58EB-0AFE295FB0E8}"/>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Chuyển đổi kiến trúc sang microservice</a:t>
            </a:r>
          </a:p>
        </p:txBody>
      </p:sp>
      <p:sp>
        <p:nvSpPr>
          <p:cNvPr id="3" name="Content Placeholder 2">
            <a:extLst>
              <a:ext uri="{FF2B5EF4-FFF2-40B4-BE49-F238E27FC236}">
                <a16:creationId xmlns:a16="http://schemas.microsoft.com/office/drawing/2014/main" id="{7C3C814D-6E5A-BF35-C3D4-B18CD96B37F3}"/>
              </a:ext>
            </a:extLst>
          </p:cNvPr>
          <p:cNvSpPr>
            <a:spLocks noGrp="1"/>
          </p:cNvSpPr>
          <p:nvPr>
            <p:ph idx="1"/>
          </p:nvPr>
        </p:nvSpPr>
        <p:spPr/>
        <p:txBody>
          <a:bodyPr/>
          <a:lstStyle/>
          <a:p>
            <a:pPr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Giả sử rằng chúng ta có </a:t>
            </a: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code base rất lớn,</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mà chúng ta muốn hiện đại hóa kiến trúc và chuyển sang microservice.</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bắt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đâu</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50502D-B483-F16A-064C-87BCCD381051}"/>
              </a:ext>
            </a:extLst>
          </p:cNvPr>
          <p:cNvPicPr>
            <a:picLocks noChangeAspect="1"/>
          </p:cNvPicPr>
          <p:nvPr/>
        </p:nvPicPr>
        <p:blipFill>
          <a:blip r:embed="rId2"/>
          <a:stretch>
            <a:fillRect/>
          </a:stretch>
        </p:blipFill>
        <p:spPr>
          <a:xfrm>
            <a:off x="4324263" y="2448153"/>
            <a:ext cx="4970049" cy="3106281"/>
          </a:xfrm>
          <a:prstGeom prst="rect">
            <a:avLst/>
          </a:prstGeom>
        </p:spPr>
      </p:pic>
    </p:spTree>
    <p:extLst>
      <p:ext uri="{BB962C8B-B14F-4D97-AF65-F5344CB8AC3E}">
        <p14:creationId xmlns:p14="http://schemas.microsoft.com/office/powerpoint/2010/main" val="183543002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806B5-86E6-642D-EE8E-C8CA464102AF}"/>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Big Bang – Kế hoạch</a:t>
            </a:r>
          </a:p>
        </p:txBody>
      </p:sp>
      <p:sp>
        <p:nvSpPr>
          <p:cNvPr id="3" name="Content Placeholder 2">
            <a:extLst>
              <a:ext uri="{FF2B5EF4-FFF2-40B4-BE49-F238E27FC236}">
                <a16:creationId xmlns:a16="http://schemas.microsoft.com/office/drawing/2014/main" id="{C13D8D92-4148-81BB-780D-B217B7A331B7}"/>
              </a:ext>
            </a:extLst>
          </p:cNvPr>
          <p:cNvSpPr>
            <a:spLocks noGrp="1"/>
          </p:cNvSpPr>
          <p:nvPr>
            <p:ph idx="1"/>
          </p:nvPr>
        </p:nvSpPr>
        <p:spPr/>
        <p:txBody>
          <a:bodyPr/>
          <a:lstStyle/>
          <a:p>
            <a:pPr indent="0">
              <a:buNone/>
            </a:pPr>
            <a:r>
              <a:rPr lang="en-US" sz="1800" kern="100" dirty="0" err="1">
                <a:solidFill>
                  <a:srgbClr val="252525"/>
                </a:solidFill>
                <a:latin typeface="Times New Roman" panose="02020603050405020304" pitchFamily="18" charset="0"/>
                <a:ea typeface="Calibri" panose="020F0502020204030204" pitchFamily="34" charset="0"/>
                <a:cs typeface="Times New Roman" panose="02020603050405020304" pitchFamily="18" charset="0"/>
              </a:rPr>
              <a:t>Đây</a:t>
            </a:r>
            <a:r>
              <a:rPr lang="en-US"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latin typeface="Times New Roman" panose="02020603050405020304" pitchFamily="18" charset="0"/>
                <a:ea typeface="Calibri" panose="020F0502020204030204" pitchFamily="34" charset="0"/>
                <a:cs typeface="Times New Roman" panose="02020603050405020304" pitchFamily="18" charset="0"/>
              </a:rPr>
              <a:t>phương</a:t>
            </a:r>
            <a:r>
              <a:rPr lang="en-US"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latin typeface="Times New Roman" panose="02020603050405020304" pitchFamily="18" charset="0"/>
                <a:ea typeface="Calibri" panose="020F0502020204030204" pitchFamily="34" charset="0"/>
                <a:cs typeface="Times New Roman" panose="02020603050405020304" pitchFamily="18" charset="0"/>
              </a:rPr>
              <a:t>pháp</a:t>
            </a:r>
            <a:r>
              <a:rPr lang="en-US"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latin typeface="Times New Roman" panose="02020603050405020304" pitchFamily="18" charset="0"/>
                <a:ea typeface="Calibri" panose="020F0502020204030204" pitchFamily="34" charset="0"/>
                <a:cs typeface="Times New Roman" panose="02020603050405020304" pitchFamily="18" charset="0"/>
              </a:rPr>
              <a:t>triển</a:t>
            </a:r>
            <a:r>
              <a:rPr lang="en-US"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latin typeface="Times New Roman" panose="02020603050405020304" pitchFamily="18" charset="0"/>
                <a:ea typeface="Calibri" panose="020F0502020204030204" pitchFamily="34" charset="0"/>
                <a:cs typeface="Times New Roman" panose="02020603050405020304" pitchFamily="18" charset="0"/>
              </a:rPr>
              <a:t>khai</a:t>
            </a:r>
            <a:r>
              <a:rPr lang="en-US"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latin typeface="Times New Roman" panose="02020603050405020304" pitchFamily="18" charset="0"/>
                <a:ea typeface="Calibri" panose="020F0502020204030204" pitchFamily="34" charset="0"/>
                <a:cs typeface="Times New Roman" panose="02020603050405020304" pitchFamily="18" charset="0"/>
              </a:rPr>
              <a:t>tổng</a:t>
            </a:r>
            <a:r>
              <a:rPr lang="en-US"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latin typeface="Times New Roman" panose="02020603050405020304" pitchFamily="18" charset="0"/>
                <a:ea typeface="Calibri" panose="020F0502020204030204" pitchFamily="34" charset="0"/>
                <a:cs typeface="Times New Roman" panose="02020603050405020304" pitchFamily="18" charset="0"/>
              </a:rPr>
              <a:t>lực</a:t>
            </a:r>
            <a:endPar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0">
              <a:buNone/>
            </a:pPr>
            <a:r>
              <a:rPr lang="en-US" sz="1800" b="1"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1800" b="1"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buNone/>
            </a:pPr>
            <a:r>
              <a:rPr lang="en-US" sz="1800" kern="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kern="0" dirty="0" err="1">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Vạch</a:t>
            </a:r>
            <a:r>
              <a:rPr lang="en-US" sz="1800" kern="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VN" sz="1800" kern="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ra ranh giới </a:t>
            </a:r>
            <a:r>
              <a:rPr lang="en-US" sz="1800" kern="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microservice</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buNone/>
            </a:pPr>
            <a:r>
              <a:rPr lang="en-US"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Dừng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buNone/>
            </a:pP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=&gt;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Có vẻ như là một ý tưởng hay nếu toàn bộ nhóm tập trung hoàn toàn vào việc di chuyển và không bị phân tâm bằng cách phát triển các tính năng mới, họ có thể hoàn thành nó nhanh hơn nhiều.</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479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heckerboard(across)">
                                      <p:cBhvr>
                                        <p:cTn id="13" dur="500"/>
                                        <p:tgtEl>
                                          <p:spTgt spid="3">
                                            <p:txEl>
                                              <p:pRg st="1" end="1"/>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checkerboard(across)">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heckerboard(across)">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checkerboard(across)">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5EF3-5A68-7354-FE4C-CCAC1BD42D38}"/>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Big Bang – Vấn đề</a:t>
            </a:r>
            <a:endParaRPr lang="en-VN" dirty="0"/>
          </a:p>
        </p:txBody>
      </p:sp>
      <p:sp>
        <p:nvSpPr>
          <p:cNvPr id="3" name="Content Placeholder 2">
            <a:extLst>
              <a:ext uri="{FF2B5EF4-FFF2-40B4-BE49-F238E27FC236}">
                <a16:creationId xmlns:a16="http://schemas.microsoft.com/office/drawing/2014/main" id="{98ACF21D-13F4-643A-B652-EE447771DFAD}"/>
              </a:ext>
            </a:extLst>
          </p:cNvPr>
          <p:cNvSpPr>
            <a:spLocks noGrp="1"/>
          </p:cNvSpPr>
          <p:nvPr>
            <p:ph idx="1"/>
          </p:nvPr>
        </p:nvSpPr>
        <p:spPr/>
        <p:txBody>
          <a:bodyPr>
            <a:normAutofit/>
          </a:bodyPr>
          <a:lstStyle/>
          <a:p>
            <a:pPr marL="0" indent="0">
              <a:buNone/>
            </a:pPr>
            <a:r>
              <a:rPr lang="en-VN" sz="18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C</a:t>
            </a:r>
            <a:r>
              <a:rPr lang="en-VN" sz="18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ó quá nhiều nhà phát triển làm việc trong cùng một dự án =&gt; c</a:t>
            </a:r>
            <a:r>
              <a:rPr lang="en-VN" sz="18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ó thể tạo ra nhiều xích mích</a:t>
            </a:r>
          </a:p>
          <a:p>
            <a:pPr marL="0" indent="0">
              <a:buNone/>
            </a:pPr>
            <a:r>
              <a:rPr lang="en-VN" sz="1800" dirty="0">
                <a:solidFill>
                  <a:srgbClr val="252525"/>
                </a:solidFill>
                <a:latin typeface="Times New Roman" panose="02020603050405020304" pitchFamily="18" charset="0"/>
                <a:cs typeface="Times New Roman" panose="02020603050405020304" pitchFamily="18" charset="0"/>
              </a:rPr>
              <a:t>Khó ước lượng thời gian vì dự án lớn và cũng khá mơ hồ, có thể gặp phải vấn đề không thể lường trước được</a:t>
            </a:r>
          </a:p>
          <a:p>
            <a:pPr marL="0" indent="0">
              <a:buNone/>
            </a:pPr>
            <a:r>
              <a:rPr lang="vi-VN" sz="1800" dirty="0">
                <a:latin typeface="Times New Roman" panose="02020603050405020304" pitchFamily="18" charset="0"/>
                <a:cs typeface="Times New Roman" panose="02020603050405020304" pitchFamily="18" charset="0"/>
              </a:rPr>
              <a:t>Nguy cơ bị bỏ rơi cao</a:t>
            </a:r>
          </a:p>
          <a:p>
            <a:pPr marL="0" indent="0">
              <a:buNone/>
            </a:pPr>
            <a:r>
              <a:rPr lang="en-VN" sz="1800"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D</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ừng mọi hoạt động phát triển tính năng mới trong nhiều tháng có thể gây bất lợi rất lớn cho doanh nghiệp.</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18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FC58-F1E6-F8AB-2E37-37505395FF07}"/>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Từng bước và liên tục – Vấn đề</a:t>
            </a:r>
            <a:endParaRPr lang="en-VN" dirty="0"/>
          </a:p>
        </p:txBody>
      </p:sp>
      <p:sp>
        <p:nvSpPr>
          <p:cNvPr id="3" name="Content Placeholder 2">
            <a:extLst>
              <a:ext uri="{FF2B5EF4-FFF2-40B4-BE49-F238E27FC236}">
                <a16:creationId xmlns:a16="http://schemas.microsoft.com/office/drawing/2014/main" id="{9EDFE637-B2D2-99D1-586A-CD718AD4A548}"/>
              </a:ext>
            </a:extLst>
          </p:cNvPr>
          <p:cNvSpPr>
            <a:spLocks noGrp="1"/>
          </p:cNvSpPr>
          <p:nvPr>
            <p:ph idx="1"/>
          </p:nvPr>
        </p:nvSpPr>
        <p:spPr/>
        <p:txBody>
          <a:bodyPr>
            <a:normAutofit/>
          </a:bodyPr>
          <a:lstStyle/>
          <a:p>
            <a:pPr marL="0" indent="0">
              <a:buNone/>
            </a:pPr>
            <a:r>
              <a:rPr lang="en-VN" sz="1800" b="1" kern="100"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Ứng cử viên:</a:t>
            </a:r>
          </a:p>
          <a:p>
            <a:pPr>
              <a:buFontTx/>
              <a:buChar char="-"/>
            </a:pPr>
            <a:r>
              <a:rPr lang="vi-VN" sz="1800" dirty="0">
                <a:solidFill>
                  <a:srgbClr val="252525"/>
                </a:solidFill>
                <a:latin typeface="Times New Roman" panose="02020603050405020304" pitchFamily="18" charset="0"/>
                <a:cs typeface="Times New Roman" panose="02020603050405020304" pitchFamily="18" charset="0"/>
              </a:rPr>
              <a:t>K</a:t>
            </a:r>
            <a:r>
              <a:rPr lang="vi-VN" sz="1800" b="0" i="0" dirty="0">
                <a:solidFill>
                  <a:srgbClr val="252525"/>
                </a:solidFill>
                <a:effectLst/>
                <a:latin typeface="Times New Roman" panose="02020603050405020304" pitchFamily="18" charset="0"/>
                <a:cs typeface="Times New Roman" panose="02020603050405020304" pitchFamily="18" charset="0"/>
              </a:rPr>
              <a:t>hu vực có sự phát triển nhất và thường xuyên thay đổi.</a:t>
            </a:r>
            <a:endParaRPr lang="en-VN" sz="1800" b="0" i="0" kern="100" dirty="0">
              <a:solidFill>
                <a:srgbClr val="252525"/>
              </a:solidFill>
              <a:effectLst/>
              <a:latin typeface="Times New Roman" panose="02020603050405020304" pitchFamily="18" charset="0"/>
              <a:cs typeface="Times New Roman" panose="02020603050405020304" pitchFamily="18" charset="0"/>
            </a:endParaRPr>
          </a:p>
          <a:p>
            <a:pPr>
              <a:buFontTx/>
              <a:buChar char="-"/>
            </a:pPr>
            <a:r>
              <a:rPr lang="en-US" sz="1800" b="0" i="0" dirty="0" err="1">
                <a:solidFill>
                  <a:srgbClr val="252525"/>
                </a:solidFill>
                <a:effectLst/>
                <a:latin typeface="Times New Roman" panose="02020603050405020304" pitchFamily="18" charset="0"/>
                <a:cs typeface="Times New Roman" panose="02020603050405020304" pitchFamily="18" charset="0"/>
              </a:rPr>
              <a:t>Các</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thành</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phần</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có</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yêu</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cầu</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về</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khả</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năng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mở</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rộng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cao</a:t>
            </a:r>
            <a:r>
              <a:rPr lang="en-US" sz="1800" b="0" i="0" dirty="0">
                <a:solidFill>
                  <a:srgbClr val="252525"/>
                </a:solidFill>
                <a:effectLst/>
                <a:latin typeface="Times New Roman" panose="02020603050405020304" pitchFamily="18" charset="0"/>
                <a:cs typeface="Times New Roman" panose="02020603050405020304" pitchFamily="18" charset="0"/>
              </a:rPr>
              <a:t>.</a:t>
            </a:r>
            <a:endParaRPr lang="en-VN" sz="1800" kern="100" dirty="0">
              <a:solidFill>
                <a:srgbClr val="252525"/>
              </a:solidFill>
              <a:latin typeface="Times New Roman" panose="02020603050405020304" pitchFamily="18" charset="0"/>
              <a:cs typeface="Times New Roman" panose="02020603050405020304" pitchFamily="18" charset="0"/>
            </a:endParaRPr>
          </a:p>
          <a:p>
            <a:pPr>
              <a:buFontTx/>
              <a:buChar char="-"/>
            </a:pPr>
            <a:r>
              <a:rPr lang="en-US" sz="1800" dirty="0" err="1">
                <a:solidFill>
                  <a:srgbClr val="252525"/>
                </a:solidFill>
                <a:latin typeface="Times New Roman" panose="02020603050405020304" pitchFamily="18" charset="0"/>
                <a:cs typeface="Times New Roman" panose="02020603050405020304" pitchFamily="18" charset="0"/>
              </a:rPr>
              <a:t>C</a:t>
            </a:r>
            <a:r>
              <a:rPr lang="en-US" sz="1800" b="0" i="0" dirty="0" err="1">
                <a:solidFill>
                  <a:srgbClr val="252525"/>
                </a:solidFill>
                <a:effectLst/>
                <a:latin typeface="Times New Roman" panose="02020603050405020304" pitchFamily="18" charset="0"/>
                <a:cs typeface="Times New Roman" panose="02020603050405020304" pitchFamily="18" charset="0"/>
              </a:rPr>
              <a:t>ác</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thành</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phần</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có</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rất</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ít</a:t>
            </a:r>
            <a:r>
              <a:rPr lang="en-US" sz="1800" b="0" i="0" dirty="0">
                <a:solidFill>
                  <a:srgbClr val="252525"/>
                </a:solidFill>
                <a:effectLst/>
                <a:latin typeface="Times New Roman" panose="02020603050405020304" pitchFamily="18" charset="0"/>
                <a:cs typeface="Times New Roman" panose="02020603050405020304" pitchFamily="18" charset="0"/>
              </a:rPr>
              <a:t> “technical debt” </a:t>
            </a:r>
            <a:r>
              <a:rPr lang="en-US" sz="1800" b="0" i="0" dirty="0" err="1">
                <a:solidFill>
                  <a:srgbClr val="252525"/>
                </a:solidFill>
                <a:effectLst/>
                <a:latin typeface="Times New Roman" panose="02020603050405020304" pitchFamily="18" charset="0"/>
                <a:cs typeface="Times New Roman" panose="02020603050405020304" pitchFamily="18" charset="0"/>
              </a:rPr>
              <a:t>và</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khả</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năng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phân</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tách</a:t>
            </a:r>
            <a:r>
              <a:rPr lang="en-US" sz="1800" b="0" i="0" dirty="0">
                <a:solidFill>
                  <a:srgbClr val="252525"/>
                </a:solidFill>
                <a:effectLst/>
                <a:latin typeface="Times New Roman" panose="02020603050405020304" pitchFamily="18" charset="0"/>
                <a:cs typeface="Times New Roman" panose="02020603050405020304" pitchFamily="18" charset="0"/>
              </a:rPr>
              <a:t> logic </a:t>
            </a:r>
            <a:r>
              <a:rPr lang="en-US" sz="1800" b="0" i="0" dirty="0" err="1">
                <a:solidFill>
                  <a:srgbClr val="252525"/>
                </a:solidFill>
                <a:effectLst/>
                <a:latin typeface="Times New Roman" panose="02020603050405020304" pitchFamily="18" charset="0"/>
                <a:cs typeface="Times New Roman" panose="02020603050405020304" pitchFamily="18" charset="0"/>
              </a:rPr>
              <a:t>tốt</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phù</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hợp</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với</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phạm</a:t>
            </a:r>
            <a:r>
              <a:rPr lang="en-US" sz="1800" b="0" i="0" dirty="0">
                <a:solidFill>
                  <a:srgbClr val="252525"/>
                </a:solidFill>
                <a:effectLst/>
                <a:latin typeface="Times New Roman" panose="02020603050405020304" pitchFamily="18" charset="0"/>
                <a:cs typeface="Times New Roman" panose="02020603050405020304" pitchFamily="18" charset="0"/>
              </a:rPr>
              <a:t> vi </a:t>
            </a:r>
            <a:r>
              <a:rPr lang="en-US" sz="1800" b="0" i="0" dirty="0" err="1">
                <a:solidFill>
                  <a:srgbClr val="252525"/>
                </a:solidFill>
                <a:effectLst/>
                <a:latin typeface="Times New Roman" panose="02020603050405020304" pitchFamily="18" charset="0"/>
                <a:cs typeface="Times New Roman" panose="02020603050405020304" pitchFamily="18" charset="0"/>
              </a:rPr>
              <a:t>của</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một</a:t>
            </a:r>
            <a:r>
              <a:rPr lang="en-US" sz="1800" b="0" i="0" dirty="0">
                <a:solidFill>
                  <a:srgbClr val="252525"/>
                </a:solidFill>
                <a:effectLst/>
                <a:latin typeface="Times New Roman" panose="02020603050405020304" pitchFamily="18" charset="0"/>
                <a:cs typeface="Times New Roman" panose="02020603050405020304" pitchFamily="18" charset="0"/>
              </a:rPr>
              <a:t> microservice.</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a:p>
            <a:pPr marL="0" indent="0">
              <a:buNone/>
            </a:pPr>
            <a:r>
              <a:rPr lang="vi-VN" sz="1800" b="0" i="0" dirty="0">
                <a:solidFill>
                  <a:srgbClr val="1F1F1F"/>
                </a:solidFill>
                <a:effectLst/>
                <a:latin typeface="Times New Roman" panose="02020603050405020304" pitchFamily="18" charset="0"/>
                <a:cs typeface="Times New Roman" panose="02020603050405020304" pitchFamily="18" charset="0"/>
              </a:rPr>
              <a:t>"</a:t>
            </a:r>
            <a:r>
              <a:rPr lang="vi-VN" sz="1800" b="1" i="0" dirty="0">
                <a:solidFill>
                  <a:srgbClr val="040C28"/>
                </a:solidFill>
                <a:effectLst/>
                <a:latin typeface="Times New Roman" panose="02020603050405020304" pitchFamily="18" charset="0"/>
                <a:cs typeface="Times New Roman" panose="02020603050405020304" pitchFamily="18" charset="0"/>
              </a:rPr>
              <a:t>Technical Debt</a:t>
            </a:r>
            <a:r>
              <a:rPr lang="vi-VN" sz="1800" b="0" i="0" dirty="0">
                <a:solidFill>
                  <a:srgbClr val="1F1F1F"/>
                </a:solidFill>
                <a:effectLst/>
                <a:latin typeface="Times New Roman" panose="02020603050405020304" pitchFamily="18" charset="0"/>
                <a:cs typeface="Times New Roman" panose="02020603050405020304" pitchFamily="18" charset="0"/>
              </a:rPr>
              <a:t>" </a:t>
            </a:r>
            <a:r>
              <a:rPr lang="vi-VN" sz="1800" b="0" i="0" dirty="0">
                <a:solidFill>
                  <a:srgbClr val="040C28"/>
                </a:solidFill>
                <a:effectLst/>
                <a:latin typeface="Times New Roman" panose="02020603050405020304" pitchFamily="18" charset="0"/>
                <a:cs typeface="Times New Roman" panose="02020603050405020304" pitchFamily="18" charset="0"/>
              </a:rPr>
              <a:t>là</a:t>
            </a:r>
            <a:r>
              <a:rPr lang="vi-VN" sz="1800" b="0" i="0" dirty="0">
                <a:solidFill>
                  <a:srgbClr val="1F1F1F"/>
                </a:solidFill>
                <a:effectLst/>
                <a:latin typeface="Times New Roman" panose="02020603050405020304" pitchFamily="18" charset="0"/>
                <a:cs typeface="Times New Roman" panose="02020603050405020304" pitchFamily="18" charset="0"/>
              </a:rPr>
              <a:t> một khái niệm trong lĩnh vực phần mềm và công nghệ thông tin, chỉ tình trạng khi một dự án phát triển sử dụng giải pháp tạm thời hoặc không hoàn toàn tối ưu để đối phó với các yêu cầu ngay lúc này, nhưng đồng thời tạo ra các vấn đề và hạn chế cho tương lai.</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63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heckerboard(across)">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checkerboard(across)">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EE92-F167-249F-259C-0B23FA991673}"/>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Từng bước và liên tục – Lợi ích</a:t>
            </a:r>
            <a:endParaRPr lang="en-VN" dirty="0"/>
          </a:p>
        </p:txBody>
      </p:sp>
      <p:sp>
        <p:nvSpPr>
          <p:cNvPr id="3" name="Content Placeholder 2">
            <a:extLst>
              <a:ext uri="{FF2B5EF4-FFF2-40B4-BE49-F238E27FC236}">
                <a16:creationId xmlns:a16="http://schemas.microsoft.com/office/drawing/2014/main" id="{99E5283C-67D1-0AE0-C92C-86DFDF51B32C}"/>
              </a:ext>
            </a:extLst>
          </p:cNvPr>
          <p:cNvSpPr>
            <a:spLocks noGrp="1"/>
          </p:cNvSpPr>
          <p:nvPr>
            <p:ph idx="1"/>
          </p:nvPr>
        </p:nvSpPr>
        <p:spPr/>
        <p:txBody>
          <a:bodyPr>
            <a:normAutofit/>
          </a:bodyPr>
          <a:lstStyle/>
          <a:p>
            <a:pPr marL="0" indent="0">
              <a:buNone/>
            </a:pPr>
            <a:r>
              <a:rPr lang="en-VN" sz="1800" dirty="0">
                <a:latin typeface="Times New Roman" panose="02020603050405020304" pitchFamily="18" charset="0"/>
                <a:cs typeface="Times New Roman" panose="02020603050405020304" pitchFamily="18" charset="0"/>
              </a:rPr>
              <a:t>Không cần đưa ra deadline “cứng nhắc” để hoàn thành</a:t>
            </a:r>
          </a:p>
          <a:p>
            <a:pPr marL="0" indent="0">
              <a:buNone/>
            </a:pPr>
            <a:r>
              <a:rPr lang="vi-VN" sz="1800" dirty="0">
                <a:latin typeface="Times New Roman" panose="02020603050405020304" pitchFamily="18" charset="0"/>
                <a:cs typeface="Times New Roman" panose="02020603050405020304" pitchFamily="18" charset="0"/>
              </a:rPr>
              <a:t>Quá trình nhất quán, có thể nhìn thấy và đo lường được</a:t>
            </a:r>
            <a:endParaRPr lang="en-VN" sz="1800" dirty="0">
              <a:latin typeface="Times New Roman" panose="02020603050405020304" pitchFamily="18" charset="0"/>
              <a:cs typeface="Times New Roman" panose="02020603050405020304" pitchFamily="18" charset="0"/>
            </a:endParaRPr>
          </a:p>
          <a:p>
            <a:pPr marL="0" indent="0">
              <a:buNone/>
            </a:pPr>
            <a:r>
              <a:rPr lang="en-VN" sz="1800" dirty="0">
                <a:latin typeface="Times New Roman" panose="02020603050405020304" pitchFamily="18" charset="0"/>
                <a:cs typeface="Times New Roman" panose="02020603050405020304" pitchFamily="18" charset="0"/>
              </a:rPr>
              <a:t>Kinh doanh không bị gián đoạn</a:t>
            </a:r>
          </a:p>
          <a:p>
            <a:pPr marL="0" indent="0">
              <a:buNone/>
            </a:pPr>
            <a:r>
              <a:rPr lang="vi-VN" sz="1800" dirty="0">
                <a:latin typeface="Times New Roman" panose="02020603050405020304" pitchFamily="18" charset="0"/>
                <a:cs typeface="Times New Roman" panose="02020603050405020304" pitchFamily="18" charset="0"/>
              </a:rPr>
              <a:t>Vượt quá thời gian ước tính không phải là vấn đề</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34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dissolv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heckerboard(across)">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B7C3-42FC-646F-CDA4-5B10A9392109}"/>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Các bước chuẩn bị</a:t>
            </a:r>
          </a:p>
        </p:txBody>
      </p:sp>
      <p:sp>
        <p:nvSpPr>
          <p:cNvPr id="3" name="Content Placeholder 2">
            <a:extLst>
              <a:ext uri="{FF2B5EF4-FFF2-40B4-BE49-F238E27FC236}">
                <a16:creationId xmlns:a16="http://schemas.microsoft.com/office/drawing/2014/main" id="{360DAA21-5AE5-12A9-B6DE-0FC3FF7E7126}"/>
              </a:ext>
            </a:extLst>
          </p:cNvPr>
          <p:cNvSpPr>
            <a:spLocks noGrp="1"/>
          </p:cNvSpPr>
          <p:nvPr>
            <p:ph idx="1"/>
          </p:nvPr>
        </p:nvSpPr>
        <p:spPr/>
        <p:txBody>
          <a:bodyPr>
            <a:normAutofit/>
          </a:bodyPr>
          <a:lstStyle/>
          <a:p>
            <a:pPr marL="0" indent="0">
              <a:buNone/>
            </a:pPr>
            <a:r>
              <a:rPr lang="en-VN" sz="1800" dirty="0">
                <a:latin typeface="Times New Roman" panose="02020603050405020304" pitchFamily="18" charset="0"/>
                <a:cs typeface="Times New Roman" panose="02020603050405020304" pitchFamily="18" charset="0"/>
              </a:rPr>
              <a:t>Đảm bảo code test coverage=&gt; </a:t>
            </a:r>
            <a:r>
              <a:rPr lang="en-VN" sz="1800" b="1" dirty="0">
                <a:latin typeface="Times New Roman" panose="02020603050405020304" pitchFamily="18" charset="0"/>
                <a:cs typeface="Times New Roman" panose="02020603050405020304" pitchFamily="18" charset="0"/>
              </a:rPr>
              <a:t>Rất quan trọng</a:t>
            </a:r>
          </a:p>
          <a:p>
            <a:pPr marL="0" indent="0">
              <a:buNone/>
            </a:pPr>
            <a:r>
              <a:rPr lang="en-VN" sz="1800" dirty="0">
                <a:latin typeface="Times New Roman" panose="02020603050405020304" pitchFamily="18" charset="0"/>
                <a:cs typeface="Times New Roman" panose="02020603050405020304" pitchFamily="18" charset="0"/>
              </a:rPr>
              <a:t>Xác định API rõ ràng</a:t>
            </a:r>
          </a:p>
          <a:p>
            <a:pPr marL="0" indent="0">
              <a:buNone/>
            </a:pPr>
            <a:r>
              <a:rPr lang="en-VN" sz="1800" dirty="0">
                <a:latin typeface="Times New Roman" panose="02020603050405020304" pitchFamily="18" charset="0"/>
                <a:cs typeface="Times New Roman" panose="02020603050405020304" pitchFamily="18" charset="0"/>
              </a:rPr>
              <a:t>Loại bỏ sự phụ thuộc lẫn nhau</a:t>
            </a:r>
          </a:p>
        </p:txBody>
      </p:sp>
    </p:spTree>
    <p:extLst>
      <p:ext uri="{BB962C8B-B14F-4D97-AF65-F5344CB8AC3E}">
        <p14:creationId xmlns:p14="http://schemas.microsoft.com/office/powerpoint/2010/main" val="1230775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CD78-5202-D6E1-2F96-E79DDD0F1EAF}"/>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Vấn đề với kiến trúc microservice</a:t>
            </a:r>
          </a:p>
        </p:txBody>
      </p:sp>
      <p:sp>
        <p:nvSpPr>
          <p:cNvPr id="3" name="Content Placeholder 2">
            <a:extLst>
              <a:ext uri="{FF2B5EF4-FFF2-40B4-BE49-F238E27FC236}">
                <a16:creationId xmlns:a16="http://schemas.microsoft.com/office/drawing/2014/main" id="{A1B08C3A-B17A-95DE-E1DD-35D2BC19671F}"/>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Microservice </a:t>
            </a:r>
            <a:r>
              <a:rPr lang="en-US" sz="1800" dirty="0" err="1">
                <a:latin typeface="Times New Roman" panose="02020603050405020304" pitchFamily="18" charset="0"/>
                <a:cs typeface="Times New Roman" panose="02020603050405020304" pitchFamily="18" charset="0"/>
              </a:rPr>
              <a:t>rất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thú</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gặp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thậm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microservice.</a:t>
            </a:r>
            <a:r>
              <a:rPr lang="en-VN" sz="1800" dirty="0">
                <a:effectLst/>
                <a:latin typeface="Times New Roman" panose="02020603050405020304" pitchFamily="18" charset="0"/>
                <a:cs typeface="Times New Roman" panose="02020603050405020304" pitchFamily="18" charset="0"/>
              </a:rPr>
              <a:t> </a:t>
            </a:r>
          </a:p>
          <a:p>
            <a:pPr marL="0" indent="0">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Microservice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microservice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diệu</a:t>
            </a:r>
            <a:r>
              <a:rPr lang="en-VN" sz="1800" dirty="0">
                <a:latin typeface="Times New Roman" panose="02020603050405020304" pitchFamily="18" charset="0"/>
                <a:ea typeface="Calibri" panose="020F0502020204030204" pitchFamily="34" charset="0"/>
                <a:cs typeface="Times New Roman" panose="02020603050405020304" pitchFamily="18" charset="0"/>
              </a:rPr>
              <a:t>.</a:t>
            </a:r>
            <a:r>
              <a:rPr lang="en-VN" sz="1800" dirty="0">
                <a:effectLst/>
                <a:latin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đang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sẵn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sàng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latin typeface="Times New Roman" panose="02020603050405020304" pitchFamily="18" charset="0"/>
                <a:ea typeface="Calibri" panose="020F0502020204030204" pitchFamily="34" charset="0"/>
                <a:cs typeface="Times New Roman" panose="02020603050405020304" pitchFamily="18" charset="0"/>
              </a:rPr>
              <a:t>N</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gây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tốn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mang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54152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2DF0-CD3D-C2B0-9EDE-6EB4C8758C99}"/>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Thực hiện - </a:t>
            </a:r>
            <a:r>
              <a:rPr lang="en-US" b="1" i="0" dirty="0">
                <a:solidFill>
                  <a:srgbClr val="2D2F31"/>
                </a:solidFill>
                <a:effectLst/>
                <a:latin typeface="Times New Roman" panose="02020603050405020304" pitchFamily="18" charset="0"/>
                <a:cs typeface="Times New Roman" panose="02020603050405020304" pitchFamily="18" charset="0"/>
              </a:rPr>
              <a:t>Strangler fig pattern</a:t>
            </a:r>
            <a:endParaRPr lang="en-V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41DEA3-565B-E0C6-9905-6E74CF8E36F0}"/>
              </a:ext>
            </a:extLst>
          </p:cNvPr>
          <p:cNvSpPr>
            <a:spLocks noGrp="1"/>
          </p:cNvSpPr>
          <p:nvPr>
            <p:ph idx="1"/>
          </p:nvPr>
        </p:nvSpPr>
        <p:spPr/>
        <p:txBody>
          <a:bodyPr>
            <a:normAutofit/>
          </a:bodyPr>
          <a:lstStyle/>
          <a:p>
            <a:pPr marL="0" indent="0">
              <a:buNone/>
            </a:pPr>
            <a:r>
              <a:rPr lang="vi-VN" sz="1800" b="0" i="0" dirty="0">
                <a:solidFill>
                  <a:srgbClr val="252525"/>
                </a:solidFill>
                <a:effectLst/>
                <a:latin typeface="Times New Roman" panose="02020603050405020304" pitchFamily="18" charset="0"/>
                <a:cs typeface="Times New Roman" panose="02020603050405020304" pitchFamily="18" charset="0"/>
              </a:rPr>
              <a:t>Strangler fig pattern </a:t>
            </a:r>
            <a:r>
              <a:rPr lang="vi-VN" sz="1800" b="0" i="0" dirty="0">
                <a:solidFill>
                  <a:srgbClr val="0D0D0D"/>
                </a:solidFill>
                <a:effectLst/>
                <a:latin typeface="Times New Roman" panose="02020603050405020304" pitchFamily="18" charset="0"/>
                <a:cs typeface="Times New Roman" panose="02020603050405020304" pitchFamily="18" charset="0"/>
              </a:rPr>
              <a:t>được giới thiệu bởi Martin Fowler được lấy cảm hứng từ một loài thực vật bắt đầu như một cây dây nhỏ phát triển ở trên và bên cạnh một cây cổ thụ cũ đã tồn tại. Sau đó, theo thời gian, nó lan rộng và phát triển, hoàn toàn tiêu thụ cây cũ để thay thế nó.</a:t>
            </a:r>
            <a:endParaRPr lang="en-US" sz="1800" b="0" i="0" dirty="0">
              <a:solidFill>
                <a:srgbClr val="252525"/>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BF4312-FA21-7A7E-8F74-ADB82105D3D3}"/>
              </a:ext>
            </a:extLst>
          </p:cNvPr>
          <p:cNvPicPr>
            <a:picLocks noChangeAspect="1"/>
          </p:cNvPicPr>
          <p:nvPr/>
        </p:nvPicPr>
        <p:blipFill>
          <a:blip r:embed="rId2"/>
          <a:stretch>
            <a:fillRect/>
          </a:stretch>
        </p:blipFill>
        <p:spPr>
          <a:xfrm>
            <a:off x="7331118" y="2904559"/>
            <a:ext cx="3453791" cy="3095408"/>
          </a:xfrm>
          <a:prstGeom prst="rect">
            <a:avLst/>
          </a:prstGeom>
        </p:spPr>
      </p:pic>
    </p:spTree>
    <p:extLst>
      <p:ext uri="{BB962C8B-B14F-4D97-AF65-F5344CB8AC3E}">
        <p14:creationId xmlns:p14="http://schemas.microsoft.com/office/powerpoint/2010/main" val="1161413919"/>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2DD4-DC76-C644-C11C-D0C15DE67504}"/>
              </a:ext>
            </a:extLst>
          </p:cNvPr>
          <p:cNvSpPr>
            <a:spLocks noGrp="1"/>
          </p:cNvSpPr>
          <p:nvPr>
            <p:ph type="title"/>
          </p:nvPr>
        </p:nvSpPr>
        <p:spPr/>
        <p:txBody>
          <a:bodyPr/>
          <a:lstStyle/>
          <a:p>
            <a:r>
              <a:rPr lang="en-US" b="1" i="0" dirty="0">
                <a:solidFill>
                  <a:srgbClr val="2D2F31"/>
                </a:solidFill>
                <a:effectLst/>
                <a:latin typeface="Times New Roman" panose="02020603050405020304" pitchFamily="18" charset="0"/>
                <a:cs typeface="Times New Roman" panose="02020603050405020304" pitchFamily="18" charset="0"/>
              </a:rPr>
              <a:t>Strangler fig pattern</a:t>
            </a:r>
            <a:endParaRPr lang="en-VN" dirty="0"/>
          </a:p>
        </p:txBody>
      </p:sp>
      <p:sp>
        <p:nvSpPr>
          <p:cNvPr id="3" name="Content Placeholder 2">
            <a:extLst>
              <a:ext uri="{FF2B5EF4-FFF2-40B4-BE49-F238E27FC236}">
                <a16:creationId xmlns:a16="http://schemas.microsoft.com/office/drawing/2014/main" id="{9322F87D-655D-0CE5-0C52-FF08AF36BE79}"/>
              </a:ext>
            </a:extLst>
          </p:cNvPr>
          <p:cNvSpPr>
            <a:spLocks noGrp="1"/>
          </p:cNvSpPr>
          <p:nvPr>
            <p:ph idx="1"/>
          </p:nvPr>
        </p:nvSpPr>
        <p:spPr/>
        <p:txBody>
          <a:bodyPr>
            <a:normAutofit/>
          </a:bodyPr>
          <a:lstStyle/>
          <a:p>
            <a:pPr marL="0" indent="0">
              <a:buNone/>
            </a:pPr>
            <a:r>
              <a:rPr lang="vi-VN" sz="1800" b="0" i="0" dirty="0">
                <a:solidFill>
                  <a:srgbClr val="252525"/>
                </a:solidFill>
                <a:effectLst/>
                <a:latin typeface="Times New Roman" panose="02020603050405020304" pitchFamily="18" charset="0"/>
                <a:cs typeface="Times New Roman" panose="02020603050405020304" pitchFamily="18" charset="0"/>
              </a:rPr>
              <a:t>Ý tưởng đằng sau mẫu này trước tiên là giới thiệu một proxy trước ứng dụng nguyên khối. Nó chỉ đơn giản là cho phép các yêu cầu đi qua. Proxy này thường được gọi là Strangler Facade và thường được triển khai bằng API gateway.</a:t>
            </a:r>
            <a:endParaRPr lang="en-VN" sz="1800" dirty="0">
              <a:latin typeface="Times New Roman" panose="02020603050405020304" pitchFamily="18"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22B77DB-1707-8C3B-D01C-E27905A809E2}"/>
              </a:ext>
            </a:extLst>
          </p:cNvPr>
          <p:cNvPicPr>
            <a:picLocks noChangeAspect="1"/>
          </p:cNvPicPr>
          <p:nvPr/>
        </p:nvPicPr>
        <p:blipFill>
          <a:blip r:embed="rId2"/>
          <a:stretch>
            <a:fillRect/>
          </a:stretch>
        </p:blipFill>
        <p:spPr>
          <a:xfrm>
            <a:off x="3281733" y="2492505"/>
            <a:ext cx="5235966" cy="3307045"/>
          </a:xfrm>
          <a:prstGeom prst="rect">
            <a:avLst/>
          </a:prstGeom>
        </p:spPr>
      </p:pic>
    </p:spTree>
    <p:extLst>
      <p:ext uri="{BB962C8B-B14F-4D97-AF65-F5344CB8AC3E}">
        <p14:creationId xmlns:p14="http://schemas.microsoft.com/office/powerpoint/2010/main" val="4067015936"/>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A489-DE40-4FA5-6DA2-D0D5EB06AFA5}"/>
              </a:ext>
            </a:extLst>
          </p:cNvPr>
          <p:cNvSpPr>
            <a:spLocks noGrp="1"/>
          </p:cNvSpPr>
          <p:nvPr>
            <p:ph type="title"/>
          </p:nvPr>
        </p:nvSpPr>
        <p:spPr/>
        <p:txBody>
          <a:bodyPr/>
          <a:lstStyle/>
          <a:p>
            <a:r>
              <a:rPr lang="en-US" b="1" i="0" dirty="0">
                <a:solidFill>
                  <a:srgbClr val="2D2F31"/>
                </a:solidFill>
                <a:effectLst/>
                <a:latin typeface="Times New Roman" panose="02020603050405020304" pitchFamily="18" charset="0"/>
                <a:cs typeface="Times New Roman" panose="02020603050405020304" pitchFamily="18" charset="0"/>
              </a:rPr>
              <a:t>Strangler fig pattern</a:t>
            </a:r>
            <a:endParaRPr lang="en-VN" dirty="0"/>
          </a:p>
        </p:txBody>
      </p:sp>
      <p:sp>
        <p:nvSpPr>
          <p:cNvPr id="3" name="Content Placeholder 2">
            <a:extLst>
              <a:ext uri="{FF2B5EF4-FFF2-40B4-BE49-F238E27FC236}">
                <a16:creationId xmlns:a16="http://schemas.microsoft.com/office/drawing/2014/main" id="{BDE09B6B-D570-AB26-2D8F-FCE81CB54634}"/>
              </a:ext>
            </a:extLst>
          </p:cNvPr>
          <p:cNvSpPr>
            <a:spLocks noGrp="1"/>
          </p:cNvSpPr>
          <p:nvPr>
            <p:ph idx="1"/>
          </p:nvPr>
        </p:nvSpPr>
        <p:spPr/>
        <p:txBody>
          <a:bodyPr>
            <a:normAutofit/>
          </a:bodyPr>
          <a:lstStyle/>
          <a:p>
            <a:pPr marL="0" indent="0">
              <a:buNone/>
            </a:pPr>
            <a:r>
              <a:rPr lang="vi-VN" sz="1800" b="0" i="0" dirty="0">
                <a:solidFill>
                  <a:srgbClr val="252525"/>
                </a:solidFill>
                <a:effectLst/>
                <a:latin typeface="Times New Roman" panose="02020603050405020304" pitchFamily="18" charset="0"/>
                <a:cs typeface="Times New Roman" panose="02020603050405020304" pitchFamily="18" charset="0"/>
              </a:rPr>
              <a:t>Sau khi microservice mới tạo đã được kiểm tra và triển khai kỹ lưỡng, chúng ta sẽ chuyển hướng lưu lượng truy cập cho API đó từ ứng dụng nguyên khối và gửi nó đến microservcie mới được tạo.</a:t>
            </a:r>
          </a:p>
          <a:p>
            <a:pPr marL="0" indent="0">
              <a:buNone/>
            </a:pPr>
            <a:endParaRPr lang="vi-VN" sz="1800" dirty="0">
              <a:solidFill>
                <a:srgbClr val="252525"/>
              </a:solidFill>
              <a:latin typeface="Times New Roman" panose="02020603050405020304" pitchFamily="18" charset="0"/>
              <a:cs typeface="Times New Roman" panose="02020603050405020304" pitchFamily="18" charset="0"/>
            </a:endParaRPr>
          </a:p>
          <a:p>
            <a:pPr marL="0" indent="0">
              <a:buNone/>
            </a:pPr>
            <a:endParaRPr lang="en-V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ED9C525-7A82-0865-B8A3-4C31E650651E}"/>
              </a:ext>
            </a:extLst>
          </p:cNvPr>
          <p:cNvPicPr>
            <a:picLocks noChangeAspect="1"/>
          </p:cNvPicPr>
          <p:nvPr/>
        </p:nvPicPr>
        <p:blipFill>
          <a:blip r:embed="rId2"/>
          <a:stretch>
            <a:fillRect/>
          </a:stretch>
        </p:blipFill>
        <p:spPr>
          <a:xfrm>
            <a:off x="838201" y="2510686"/>
            <a:ext cx="4598096" cy="2913084"/>
          </a:xfrm>
          <a:prstGeom prst="rect">
            <a:avLst/>
          </a:prstGeom>
        </p:spPr>
      </p:pic>
      <p:pic>
        <p:nvPicPr>
          <p:cNvPr id="7" name="Picture 6">
            <a:extLst>
              <a:ext uri="{FF2B5EF4-FFF2-40B4-BE49-F238E27FC236}">
                <a16:creationId xmlns:a16="http://schemas.microsoft.com/office/drawing/2014/main" id="{4C41AC01-3238-9CA4-D5FC-E1CBC4E9E9FB}"/>
              </a:ext>
            </a:extLst>
          </p:cNvPr>
          <p:cNvPicPr>
            <a:picLocks noChangeAspect="1"/>
          </p:cNvPicPr>
          <p:nvPr/>
        </p:nvPicPr>
        <p:blipFill>
          <a:blip r:embed="rId3"/>
          <a:stretch>
            <a:fillRect/>
          </a:stretch>
        </p:blipFill>
        <p:spPr>
          <a:xfrm>
            <a:off x="5985006" y="2544751"/>
            <a:ext cx="5149394" cy="2913085"/>
          </a:xfrm>
          <a:prstGeom prst="rect">
            <a:avLst/>
          </a:prstGeom>
        </p:spPr>
      </p:pic>
    </p:spTree>
    <p:extLst>
      <p:ext uri="{BB962C8B-B14F-4D97-AF65-F5344CB8AC3E}">
        <p14:creationId xmlns:p14="http://schemas.microsoft.com/office/powerpoint/2010/main" val="3515659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9E01-FE2A-1C26-B582-518787354BF3}"/>
              </a:ext>
            </a:extLst>
          </p:cNvPr>
          <p:cNvSpPr>
            <a:spLocks noGrp="1"/>
          </p:cNvSpPr>
          <p:nvPr>
            <p:ph type="title"/>
          </p:nvPr>
        </p:nvSpPr>
        <p:spPr/>
        <p:txBody>
          <a:bodyPr/>
          <a:lstStyle/>
          <a:p>
            <a:r>
              <a:rPr lang="en-US" b="1" i="0" dirty="0">
                <a:solidFill>
                  <a:srgbClr val="2D2F31"/>
                </a:solidFill>
                <a:effectLst/>
                <a:latin typeface="Times New Roman" panose="02020603050405020304" pitchFamily="18" charset="0"/>
                <a:cs typeface="Times New Roman" panose="02020603050405020304" pitchFamily="18" charset="0"/>
              </a:rPr>
              <a:t>Strangler fig pattern</a:t>
            </a:r>
            <a:endParaRPr lang="en-VN" dirty="0"/>
          </a:p>
        </p:txBody>
      </p:sp>
      <p:sp>
        <p:nvSpPr>
          <p:cNvPr id="3" name="Content Placeholder 2">
            <a:extLst>
              <a:ext uri="{FF2B5EF4-FFF2-40B4-BE49-F238E27FC236}">
                <a16:creationId xmlns:a16="http://schemas.microsoft.com/office/drawing/2014/main" id="{BD1C7EF6-10E7-02CD-709F-08181D66EFF4}"/>
              </a:ext>
            </a:extLst>
          </p:cNvPr>
          <p:cNvSpPr>
            <a:spLocks noGrp="1"/>
          </p:cNvSpPr>
          <p:nvPr>
            <p:ph idx="1"/>
          </p:nvPr>
        </p:nvSpPr>
        <p:spPr/>
        <p:txBody>
          <a:bodyPr>
            <a:normAutofit/>
          </a:bodyPr>
          <a:lstStyle/>
          <a:p>
            <a:pPr marL="0" indent="0">
              <a:buNone/>
            </a:pPr>
            <a:r>
              <a:rPr lang="en-US" sz="1800" b="0" i="0" dirty="0">
                <a:solidFill>
                  <a:srgbClr val="252525"/>
                </a:solidFill>
                <a:effectLst/>
                <a:latin typeface="Times New Roman" panose="02020603050405020304" pitchFamily="18" charset="0"/>
                <a:cs typeface="Times New Roman" panose="02020603050405020304" pitchFamily="18" charset="0"/>
              </a:rPr>
              <a:t>Sau </a:t>
            </a:r>
            <a:r>
              <a:rPr lang="en-US" sz="1800" b="0" i="0" dirty="0" err="1">
                <a:solidFill>
                  <a:srgbClr val="252525"/>
                </a:solidFill>
                <a:effectLst/>
                <a:latin typeface="Times New Roman" panose="02020603050405020304" pitchFamily="18" charset="0"/>
                <a:cs typeface="Times New Roman" panose="02020603050405020304" pitchFamily="18" charset="0"/>
              </a:rPr>
              <a:t>khi</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theo</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dõi</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hiệu</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suất</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và</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chức</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năng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của</a:t>
            </a:r>
            <a:r>
              <a:rPr lang="en-US" sz="1800" b="0" i="0" dirty="0">
                <a:solidFill>
                  <a:srgbClr val="252525"/>
                </a:solidFill>
                <a:effectLst/>
                <a:latin typeface="Times New Roman" panose="02020603050405020304" pitchFamily="18" charset="0"/>
                <a:cs typeface="Times New Roman" panose="02020603050405020304" pitchFamily="18" charset="0"/>
              </a:rPr>
              <a:t> microservice </a:t>
            </a:r>
            <a:r>
              <a:rPr lang="en-US" sz="1800" b="0" i="0" dirty="0" err="1">
                <a:solidFill>
                  <a:srgbClr val="252525"/>
                </a:solidFill>
                <a:effectLst/>
                <a:latin typeface="Times New Roman" panose="02020603050405020304" pitchFamily="18" charset="0"/>
                <a:cs typeface="Times New Roman" panose="02020603050405020304" pitchFamily="18" charset="0"/>
              </a:rPr>
              <a:t>mới</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một</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thời</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gian</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chúng</a:t>
            </a:r>
            <a:r>
              <a:rPr lang="en-US" sz="1800" b="0" i="0" dirty="0">
                <a:solidFill>
                  <a:srgbClr val="252525"/>
                </a:solidFill>
                <a:effectLst/>
                <a:latin typeface="Times New Roman" panose="02020603050405020304" pitchFamily="18" charset="0"/>
                <a:cs typeface="Times New Roman" panose="02020603050405020304" pitchFamily="18" charset="0"/>
              </a:rPr>
              <a:t> ta </a:t>
            </a:r>
            <a:r>
              <a:rPr lang="en-US" sz="1800" b="0" i="0" dirty="0" err="1">
                <a:solidFill>
                  <a:srgbClr val="252525"/>
                </a:solidFill>
                <a:effectLst/>
                <a:latin typeface="Times New Roman" panose="02020603050405020304" pitchFamily="18" charset="0"/>
                <a:cs typeface="Times New Roman" panose="02020603050405020304" pitchFamily="18" charset="0"/>
              </a:rPr>
              <a:t>có</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thể</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loại</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bỏ</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thành</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phần</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cũ</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có</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cùng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chức</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năng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bên</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trong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ứng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dụng</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nguyên</a:t>
            </a:r>
            <a:r>
              <a:rPr lang="en-US" sz="1800" b="0" i="0" dirty="0">
                <a:solidFill>
                  <a:srgbClr val="252525"/>
                </a:solidFill>
                <a:effectLst/>
                <a:latin typeface="Times New Roman" panose="02020603050405020304" pitchFamily="18" charset="0"/>
                <a:cs typeface="Times New Roman" panose="02020603050405020304" pitchFamily="18" charset="0"/>
              </a:rPr>
              <a:t> </a:t>
            </a:r>
            <a:r>
              <a:rPr lang="en-US" sz="1800" b="0" i="0" dirty="0" err="1">
                <a:solidFill>
                  <a:srgbClr val="252525"/>
                </a:solidFill>
                <a:effectLst/>
                <a:latin typeface="Times New Roman" panose="02020603050405020304" pitchFamily="18" charset="0"/>
                <a:cs typeface="Times New Roman" panose="02020603050405020304" pitchFamily="18" charset="0"/>
              </a:rPr>
              <a:t>khối</a:t>
            </a:r>
            <a:r>
              <a:rPr lang="en-US" sz="1800" b="0" i="0" dirty="0">
                <a:solidFill>
                  <a:srgbClr val="252525"/>
                </a:solidFill>
                <a:effectLst/>
                <a:latin typeface="Times New Roman" panose="02020603050405020304" pitchFamily="18" charset="0"/>
                <a:cs typeface="Times New Roman" panose="02020603050405020304" pitchFamily="18" charset="0"/>
              </a:rPr>
              <a:t>.</a:t>
            </a:r>
            <a:endParaRPr lang="en-V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726B48A-791A-CBF8-F2B4-4F613EE9BAE8}"/>
              </a:ext>
            </a:extLst>
          </p:cNvPr>
          <p:cNvPicPr>
            <a:picLocks noChangeAspect="1"/>
          </p:cNvPicPr>
          <p:nvPr/>
        </p:nvPicPr>
        <p:blipFill>
          <a:blip r:embed="rId2"/>
          <a:stretch>
            <a:fillRect/>
          </a:stretch>
        </p:blipFill>
        <p:spPr>
          <a:xfrm>
            <a:off x="838200" y="2767209"/>
            <a:ext cx="4784683" cy="2518775"/>
          </a:xfrm>
          <a:prstGeom prst="rect">
            <a:avLst/>
          </a:prstGeom>
        </p:spPr>
      </p:pic>
      <p:pic>
        <p:nvPicPr>
          <p:cNvPr id="7" name="Picture 6">
            <a:extLst>
              <a:ext uri="{FF2B5EF4-FFF2-40B4-BE49-F238E27FC236}">
                <a16:creationId xmlns:a16="http://schemas.microsoft.com/office/drawing/2014/main" id="{21F46470-000B-545F-34CB-28326234784F}"/>
              </a:ext>
            </a:extLst>
          </p:cNvPr>
          <p:cNvPicPr>
            <a:picLocks noChangeAspect="1"/>
          </p:cNvPicPr>
          <p:nvPr/>
        </p:nvPicPr>
        <p:blipFill>
          <a:blip r:embed="rId3"/>
          <a:stretch>
            <a:fillRect/>
          </a:stretch>
        </p:blipFill>
        <p:spPr>
          <a:xfrm>
            <a:off x="6096000" y="2767209"/>
            <a:ext cx="4979879" cy="2518776"/>
          </a:xfrm>
          <a:prstGeom prst="rect">
            <a:avLst/>
          </a:prstGeom>
        </p:spPr>
      </p:pic>
    </p:spTree>
    <p:extLst>
      <p:ext uri="{BB962C8B-B14F-4D97-AF65-F5344CB8AC3E}">
        <p14:creationId xmlns:p14="http://schemas.microsoft.com/office/powerpoint/2010/main" val="3398725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3B5D-B0A6-078C-4280-1060887F1541}"/>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Lời khuyên</a:t>
            </a:r>
          </a:p>
        </p:txBody>
      </p:sp>
      <p:sp>
        <p:nvSpPr>
          <p:cNvPr id="3" name="Content Placeholder 2">
            <a:extLst>
              <a:ext uri="{FF2B5EF4-FFF2-40B4-BE49-F238E27FC236}">
                <a16:creationId xmlns:a16="http://schemas.microsoft.com/office/drawing/2014/main" id="{3055B4F4-58D7-2739-4B9F-33E658368303}"/>
              </a:ext>
            </a:extLst>
          </p:cNvPr>
          <p:cNvSpPr>
            <a:spLocks noGrp="1"/>
          </p:cNvSpPr>
          <p:nvPr>
            <p:ph idx="1"/>
          </p:nvPr>
        </p:nvSpPr>
        <p:spPr/>
        <p:txBody>
          <a:bodyPr>
            <a:normAutofit/>
          </a:bodyPr>
          <a:lstStyle/>
          <a:p>
            <a:pPr marL="0" indent="0" algn="ctr">
              <a:buNone/>
            </a:pPr>
            <a:endParaRPr lang="en-US" i="1" dirty="0">
              <a:solidFill>
                <a:srgbClr val="252525"/>
              </a:solidFill>
              <a:latin typeface="Times New Roman" panose="02020603050405020304" pitchFamily="18" charset="0"/>
              <a:cs typeface="Times New Roman" panose="02020603050405020304" pitchFamily="18" charset="0"/>
            </a:endParaRPr>
          </a:p>
          <a:p>
            <a:pPr marL="0" indent="0" algn="ctr">
              <a:buNone/>
            </a:pPr>
            <a:endParaRPr lang="en-US" i="1" dirty="0">
              <a:solidFill>
                <a:srgbClr val="252525"/>
              </a:solidFill>
              <a:latin typeface="Times New Roman" panose="02020603050405020304" pitchFamily="18" charset="0"/>
              <a:cs typeface="Times New Roman" panose="02020603050405020304" pitchFamily="18" charset="0"/>
            </a:endParaRPr>
          </a:p>
          <a:p>
            <a:pPr marL="0" indent="0" algn="ctr">
              <a:buNone/>
            </a:pPr>
            <a:endParaRPr lang="en-US" i="1" dirty="0">
              <a:solidFill>
                <a:srgbClr val="252525"/>
              </a:solidFill>
              <a:latin typeface="Times New Roman" panose="02020603050405020304" pitchFamily="18" charset="0"/>
              <a:cs typeface="Times New Roman" panose="02020603050405020304" pitchFamily="18" charset="0"/>
            </a:endParaRPr>
          </a:p>
          <a:p>
            <a:pPr marL="0" indent="0" algn="ctr">
              <a:buNone/>
            </a:pPr>
            <a:r>
              <a:rPr lang="en-US" i="1" dirty="0">
                <a:solidFill>
                  <a:srgbClr val="252525"/>
                </a:solidFill>
                <a:latin typeface="Times New Roman" panose="02020603050405020304" pitchFamily="18" charset="0"/>
                <a:cs typeface="Times New Roman" panose="02020603050405020304" pitchFamily="18" charset="0"/>
              </a:rPr>
              <a:t>“</a:t>
            </a:r>
            <a:r>
              <a:rPr lang="en-US" i="1" dirty="0" err="1">
                <a:solidFill>
                  <a:srgbClr val="252525"/>
                </a:solidFill>
                <a:latin typeface="Times New Roman" panose="02020603050405020304" pitchFamily="18" charset="0"/>
                <a:cs typeface="Times New Roman" panose="02020603050405020304" pitchFamily="18" charset="0"/>
              </a:rPr>
              <a:t>T</a:t>
            </a:r>
            <a:r>
              <a:rPr lang="en-US" b="0" i="1" dirty="0" err="1">
                <a:solidFill>
                  <a:srgbClr val="252525"/>
                </a:solidFill>
                <a:effectLst/>
                <a:latin typeface="Times New Roman" panose="02020603050405020304" pitchFamily="18" charset="0"/>
                <a:cs typeface="Times New Roman" panose="02020603050405020304" pitchFamily="18" charset="0"/>
              </a:rPr>
              <a:t>rong</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khi</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chuyển</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đổi</a:t>
            </a:r>
            <a:r>
              <a:rPr lang="en-US" b="0" i="1" dirty="0">
                <a:solidFill>
                  <a:srgbClr val="252525"/>
                </a:solidFill>
                <a:effectLst/>
                <a:latin typeface="Times New Roman" panose="02020603050405020304" pitchFamily="18" charset="0"/>
                <a:cs typeface="Times New Roman" panose="02020603050405020304" pitchFamily="18" charset="0"/>
              </a:rPr>
              <a:t> sang </a:t>
            </a:r>
            <a:r>
              <a:rPr lang="en-US" b="0" i="1" dirty="0" err="1">
                <a:solidFill>
                  <a:srgbClr val="252525"/>
                </a:solidFill>
                <a:effectLst/>
                <a:latin typeface="Times New Roman" panose="02020603050405020304" pitchFamily="18" charset="0"/>
                <a:cs typeface="Times New Roman" panose="02020603050405020304" pitchFamily="18" charset="0"/>
              </a:rPr>
              <a:t>kiến</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trúc</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mới</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nên</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giữ</a:t>
            </a:r>
            <a:r>
              <a:rPr lang="en-US" b="0" i="1" dirty="0">
                <a:solidFill>
                  <a:srgbClr val="252525"/>
                </a:solidFill>
                <a:effectLst/>
                <a:latin typeface="Times New Roman" panose="02020603050405020304" pitchFamily="18" charset="0"/>
                <a:cs typeface="Times New Roman" panose="02020603050405020304" pitchFamily="18" charset="0"/>
              </a:rPr>
              <a:t> code </a:t>
            </a:r>
            <a:r>
              <a:rPr lang="en-US" b="0" i="1" dirty="0" err="1">
                <a:solidFill>
                  <a:srgbClr val="252525"/>
                </a:solidFill>
                <a:effectLst/>
                <a:latin typeface="Times New Roman" panose="02020603050405020304" pitchFamily="18" charset="0"/>
                <a:cs typeface="Times New Roman" panose="02020603050405020304" pitchFamily="18" charset="0"/>
              </a:rPr>
              <a:t>và</a:t>
            </a:r>
            <a:r>
              <a:rPr lang="en-US" b="0" i="1" dirty="0">
                <a:solidFill>
                  <a:srgbClr val="252525"/>
                </a:solidFill>
                <a:effectLst/>
                <a:latin typeface="Times New Roman" panose="02020603050405020304" pitchFamily="18" charset="0"/>
                <a:cs typeface="Times New Roman" panose="02020603050405020304" pitchFamily="18" charset="0"/>
              </a:rPr>
              <a:t> tech stack </a:t>
            </a:r>
            <a:r>
              <a:rPr lang="en-US" b="0" i="1" dirty="0" err="1">
                <a:solidFill>
                  <a:srgbClr val="252525"/>
                </a:solidFill>
                <a:effectLst/>
                <a:latin typeface="Times New Roman" panose="02020603050405020304" pitchFamily="18" charset="0"/>
                <a:cs typeface="Times New Roman" panose="02020603050405020304" pitchFamily="18" charset="0"/>
              </a:rPr>
              <a:t>không</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thay</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đổi</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càng</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nhiều</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càng</a:t>
            </a:r>
            <a:r>
              <a:rPr lang="en-US" b="0" i="1" dirty="0">
                <a:solidFill>
                  <a:srgbClr val="252525"/>
                </a:solidFill>
                <a:effectLst/>
                <a:latin typeface="Times New Roman" panose="02020603050405020304" pitchFamily="18" charset="0"/>
                <a:cs typeface="Times New Roman" panose="02020603050405020304" pitchFamily="18" charset="0"/>
              </a:rPr>
              <a:t> </a:t>
            </a:r>
            <a:r>
              <a:rPr lang="en-US" b="0" i="1" dirty="0" err="1">
                <a:solidFill>
                  <a:srgbClr val="252525"/>
                </a:solidFill>
                <a:effectLst/>
                <a:latin typeface="Times New Roman" panose="02020603050405020304" pitchFamily="18" charset="0"/>
                <a:cs typeface="Times New Roman" panose="02020603050405020304" pitchFamily="18" charset="0"/>
              </a:rPr>
              <a:t>tốt</a:t>
            </a:r>
            <a:r>
              <a:rPr lang="en-US" b="0" i="1" dirty="0">
                <a:solidFill>
                  <a:srgbClr val="252525"/>
                </a:solidFill>
                <a:effectLst/>
                <a:latin typeface="Times New Roman" panose="02020603050405020304" pitchFamily="18" charset="0"/>
                <a:cs typeface="Times New Roman" panose="02020603050405020304" pitchFamily="18" charset="0"/>
              </a:rPr>
              <a:t>.”</a:t>
            </a:r>
            <a:endParaRPr lang="en-V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850328"/>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1D4A-1816-E544-A753-8CEC730973D0}"/>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Kinh nghiệm</a:t>
            </a:r>
            <a:endParaRPr lang="en-VN" dirty="0"/>
          </a:p>
        </p:txBody>
      </p:sp>
      <p:sp>
        <p:nvSpPr>
          <p:cNvPr id="3" name="Content Placeholder 2">
            <a:extLst>
              <a:ext uri="{FF2B5EF4-FFF2-40B4-BE49-F238E27FC236}">
                <a16:creationId xmlns:a16="http://schemas.microsoft.com/office/drawing/2014/main" id="{AC7A21E5-7011-45B3-157A-BA505E48E7F2}"/>
              </a:ext>
            </a:extLst>
          </p:cNvPr>
          <p:cNvSpPr>
            <a:spLocks noGrp="1"/>
          </p:cNvSpPr>
          <p:nvPr>
            <p:ph idx="1"/>
          </p:nvPr>
        </p:nvSpPr>
        <p:spPr/>
        <p:txBody>
          <a:bodyPr>
            <a:normAutofit/>
          </a:bodyPr>
          <a:lstStyle/>
          <a:p>
            <a:pPr marL="0" indent="0">
              <a:buNone/>
            </a:pPr>
            <a:r>
              <a:rPr lang="en-VN" sz="1800" dirty="0">
                <a:latin typeface="Times New Roman" panose="02020603050405020304" pitchFamily="18" charset="0"/>
                <a:cs typeface="Times New Roman" panose="02020603050405020304" pitchFamily="18" charset="0"/>
              </a:rPr>
              <a:t>Domain thương mại điện tử</a:t>
            </a:r>
          </a:p>
          <a:p>
            <a:pPr marL="0" indent="0">
              <a:buNone/>
            </a:pPr>
            <a:r>
              <a:rPr lang="en-VN" sz="1800" dirty="0">
                <a:latin typeface="Times New Roman" panose="02020603050405020304" pitchFamily="18" charset="0"/>
                <a:cs typeface="Times New Roman" panose="02020603050405020304" pitchFamily="18" charset="0"/>
              </a:rPr>
              <a:t>Động lực chuyển đổi: Hệ thống chết liên tục do khách hàng tăng đột biến, đơn hàng tăng đột biến.</a:t>
            </a:r>
          </a:p>
          <a:p>
            <a:pPr marL="0" indent="0">
              <a:buNone/>
            </a:pPr>
            <a:r>
              <a:rPr lang="en-VN" sz="1800" dirty="0">
                <a:latin typeface="Times New Roman" panose="02020603050405020304" pitchFamily="18" charset="0"/>
                <a:cs typeface="Times New Roman" panose="02020603050405020304" pitchFamily="18" charset="0"/>
              </a:rPr>
              <a:t>Stack công nghệ và mô hình:</a:t>
            </a:r>
          </a:p>
          <a:p>
            <a:pPr>
              <a:buFontTx/>
              <a:buChar char="-"/>
            </a:pPr>
            <a:r>
              <a:rPr lang="en-VN" sz="1800" dirty="0">
                <a:latin typeface="Times New Roman" panose="02020603050405020304" pitchFamily="18" charset="0"/>
                <a:cs typeface="Times New Roman" panose="02020603050405020304" pitchFamily="18" charset="0"/>
              </a:rPr>
              <a:t>Mô hình 3 lớp truyền thống</a:t>
            </a:r>
          </a:p>
          <a:p>
            <a:pPr>
              <a:buFontTx/>
              <a:buChar char="-"/>
            </a:pPr>
            <a:r>
              <a:rPr lang="en-VN" sz="1800" dirty="0">
                <a:latin typeface="Times New Roman" panose="02020603050405020304" pitchFamily="18" charset="0"/>
                <a:cs typeface="Times New Roman" panose="02020603050405020304" pitchFamily="18" charset="0"/>
              </a:rPr>
              <a:t>Stack công nghệ: FE (.net mvc), BE (spring boot java), Database (SQL Server)</a:t>
            </a:r>
          </a:p>
          <a:p>
            <a:pPr marL="0" indent="0">
              <a:buNone/>
            </a:pPr>
            <a:r>
              <a:rPr lang="en-VN" sz="1800" dirty="0">
                <a:latin typeface="Times New Roman" panose="02020603050405020304" pitchFamily="18" charset="0"/>
                <a:cs typeface="Times New Roman" panose="02020603050405020304" pitchFamily="18" charset="0"/>
              </a:rPr>
              <a:t>Qui hoạch lại codebase của ứng dụng nguyên khối phía BE =&gt; gom nhóm các nghiệp vụ, api liên quan vào 1 package =&gt; Đi theo hướng phân tách theo subdomain</a:t>
            </a:r>
            <a:br>
              <a:rPr lang="en-VN" sz="1800" dirty="0">
                <a:latin typeface="Times New Roman" panose="02020603050405020304" pitchFamily="18" charset="0"/>
                <a:cs typeface="Times New Roman" panose="02020603050405020304" pitchFamily="18" charset="0"/>
              </a:rPr>
            </a:br>
            <a:r>
              <a:rPr lang="en-VN" sz="1800" dirty="0">
                <a:latin typeface="Times New Roman" panose="02020603050405020304" pitchFamily="18" charset="0"/>
                <a:cs typeface="Times New Roman" panose="02020603050405020304" pitchFamily="18" charset="0"/>
              </a:rPr>
              <a:t>Dựng, triển khai kong api gateway</a:t>
            </a:r>
          </a:p>
          <a:p>
            <a:pPr marL="0" indent="0">
              <a:buNone/>
            </a:pP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400270"/>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5C3FD-4CA4-CF6D-E644-85819C485CF6}"/>
              </a:ext>
            </a:extLst>
          </p:cNvPr>
          <p:cNvPicPr>
            <a:picLocks noGrp="1" noChangeAspect="1"/>
          </p:cNvPicPr>
          <p:nvPr>
            <p:ph idx="1"/>
          </p:nvPr>
        </p:nvPicPr>
        <p:blipFill>
          <a:blip r:embed="rId2"/>
          <a:stretch>
            <a:fillRect/>
          </a:stretch>
        </p:blipFill>
        <p:spPr>
          <a:xfrm>
            <a:off x="2743200" y="688932"/>
            <a:ext cx="6713951" cy="5488031"/>
          </a:xfrm>
        </p:spPr>
      </p:pic>
    </p:spTree>
    <p:extLst>
      <p:ext uri="{BB962C8B-B14F-4D97-AF65-F5344CB8AC3E}">
        <p14:creationId xmlns:p14="http://schemas.microsoft.com/office/powerpoint/2010/main" val="293355959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ADA8-3A1C-0828-67CB-E29B3C5534E2}"/>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Tổng quan microservice</a:t>
            </a:r>
          </a:p>
        </p:txBody>
      </p:sp>
      <p:sp>
        <p:nvSpPr>
          <p:cNvPr id="3" name="Content Placeholder 2">
            <a:extLst>
              <a:ext uri="{FF2B5EF4-FFF2-40B4-BE49-F238E27FC236}">
                <a16:creationId xmlns:a16="http://schemas.microsoft.com/office/drawing/2014/main" id="{F0E93B2B-006D-FD56-AB16-5D3B9367AA49}"/>
              </a:ext>
            </a:extLst>
          </p:cNvPr>
          <p:cNvSpPr>
            <a:spLocks noGrp="1"/>
          </p:cNvSpPr>
          <p:nvPr>
            <p:ph idx="1"/>
          </p:nvPr>
        </p:nvSpPr>
        <p:spPr/>
        <p:txBody>
          <a:bodyPr/>
          <a:lstStyle/>
          <a:p>
            <a:pPr marL="0" indent="0">
              <a:buNone/>
            </a:pPr>
            <a:r>
              <a:rPr lang="en-VN" b="1" dirty="0">
                <a:latin typeface="Times New Roman" panose="02020603050405020304" pitchFamily="18" charset="0"/>
                <a:cs typeface="Times New Roman" panose="02020603050405020304" pitchFamily="18" charset="0"/>
              </a:rPr>
              <a:t>Định nghĩa</a:t>
            </a:r>
          </a:p>
          <a:p>
            <a:pPr marL="0" indent="0">
              <a:buNone/>
            </a:pPr>
            <a:r>
              <a:rPr lang="en-VN" b="1" dirty="0">
                <a:latin typeface="Times New Roman" panose="02020603050405020304" pitchFamily="18" charset="0"/>
                <a:cs typeface="Times New Roman" panose="02020603050405020304" pitchFamily="18" charset="0"/>
              </a:rPr>
              <a:t>Lợi ích</a:t>
            </a:r>
          </a:p>
          <a:p>
            <a:pPr marL="0" indent="0">
              <a:buNone/>
            </a:pPr>
            <a:r>
              <a:rPr lang="en-VN" b="1" dirty="0">
                <a:latin typeface="Times New Roman" panose="02020603050405020304" pitchFamily="18" charset="0"/>
                <a:cs typeface="Times New Roman" panose="02020603050405020304" pitchFamily="18" charset="0"/>
              </a:rPr>
              <a:t>Thách thức</a:t>
            </a:r>
          </a:p>
        </p:txBody>
      </p:sp>
    </p:spTree>
    <p:extLst>
      <p:ext uri="{BB962C8B-B14F-4D97-AF65-F5344CB8AC3E}">
        <p14:creationId xmlns:p14="http://schemas.microsoft.com/office/powerpoint/2010/main" val="22855830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CFBD-5DDC-5317-5AA6-550BE46E1C7C}"/>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Kiến trúc nguyên khối</a:t>
            </a:r>
          </a:p>
        </p:txBody>
      </p:sp>
      <p:sp>
        <p:nvSpPr>
          <p:cNvPr id="3" name="Content Placeholder 2">
            <a:extLst>
              <a:ext uri="{FF2B5EF4-FFF2-40B4-BE49-F238E27FC236}">
                <a16:creationId xmlns:a16="http://schemas.microsoft.com/office/drawing/2014/main" id="{512177E8-B931-7179-5223-9644491C5830}"/>
              </a:ext>
            </a:extLst>
          </p:cNvPr>
          <p:cNvSpPr>
            <a:spLocks noGrp="1"/>
          </p:cNvSpPr>
          <p:nvPr>
            <p:ph idx="1"/>
          </p:nvPr>
        </p:nvSpPr>
        <p:spPr/>
        <p:txBody>
          <a:bodyPr>
            <a:normAutofit/>
          </a:bodyPr>
          <a:lstStyle/>
          <a:p>
            <a:pPr marL="0" indent="0">
              <a:buNone/>
            </a:pPr>
            <a:r>
              <a:rPr lang="en-VN" sz="1800" dirty="0">
                <a:latin typeface="Times New Roman" panose="02020603050405020304" pitchFamily="18" charset="0"/>
                <a:cs typeface="Times New Roman" panose="02020603050405020304" pitchFamily="18" charset="0"/>
              </a:rPr>
              <a:t>Kiến trúc nguyên khối, mô hình 3 lớp, nơi toàn bộ nghiệp vụ tập trung vào một ứng dụng</a:t>
            </a:r>
          </a:p>
          <a:p>
            <a:pPr marL="0" indent="0">
              <a:buNone/>
            </a:pPr>
            <a:endParaRPr lang="en-V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52A9748-F419-AAD7-BBC2-43E5F8C218F0}"/>
              </a:ext>
            </a:extLst>
          </p:cNvPr>
          <p:cNvPicPr>
            <a:picLocks noChangeAspect="1"/>
          </p:cNvPicPr>
          <p:nvPr/>
        </p:nvPicPr>
        <p:blipFill>
          <a:blip r:embed="rId2"/>
          <a:stretch>
            <a:fillRect/>
          </a:stretch>
        </p:blipFill>
        <p:spPr>
          <a:xfrm>
            <a:off x="1997001" y="2471368"/>
            <a:ext cx="7772400" cy="3059851"/>
          </a:xfrm>
          <a:prstGeom prst="rect">
            <a:avLst/>
          </a:prstGeom>
        </p:spPr>
      </p:pic>
    </p:spTree>
    <p:extLst>
      <p:ext uri="{BB962C8B-B14F-4D97-AF65-F5344CB8AC3E}">
        <p14:creationId xmlns:p14="http://schemas.microsoft.com/office/powerpoint/2010/main" val="19479666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C4CE-B67C-530C-6F2A-29A5431AD1ED}"/>
              </a:ext>
            </a:extLst>
          </p:cNvPr>
          <p:cNvSpPr>
            <a:spLocks noGrp="1"/>
          </p:cNvSpPr>
          <p:nvPr>
            <p:ph type="title"/>
          </p:nvPr>
        </p:nvSpPr>
        <p:spPr/>
        <p:txBody>
          <a:bodyPr/>
          <a:lstStyle/>
          <a:p>
            <a:r>
              <a:rPr lang="en-VN" b="1" dirty="0">
                <a:latin typeface="Times New Roman" panose="02020603050405020304" pitchFamily="18" charset="0"/>
                <a:cs typeface="Times New Roman" panose="02020603050405020304" pitchFamily="18" charset="0"/>
              </a:rPr>
              <a:t>Kiến trúc microservice</a:t>
            </a:r>
          </a:p>
        </p:txBody>
      </p:sp>
      <p:sp>
        <p:nvSpPr>
          <p:cNvPr id="3" name="Content Placeholder 2">
            <a:extLst>
              <a:ext uri="{FF2B5EF4-FFF2-40B4-BE49-F238E27FC236}">
                <a16:creationId xmlns:a16="http://schemas.microsoft.com/office/drawing/2014/main" id="{625A2517-3A07-1891-E736-4D3927A8E1D7}"/>
              </a:ext>
            </a:extLst>
          </p:cNvPr>
          <p:cNvSpPr>
            <a:spLocks noGrp="1"/>
          </p:cNvSpPr>
          <p:nvPr>
            <p:ph idx="1"/>
          </p:nvPr>
        </p:nvSpPr>
        <p:spPr>
          <a:xfrm>
            <a:off x="838200" y="1825625"/>
            <a:ext cx="10515600" cy="4667250"/>
          </a:xfrm>
        </p:spPr>
        <p:txBody>
          <a:bodyPr/>
          <a:lstStyle/>
          <a:p>
            <a:pPr marL="0" lv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Kiến trúc microservices tổ chức bussiness logic thành một tập hợp các phần được liên kết lỏng lẻo và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độc lập.</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buNone/>
            </a:pPr>
            <a:r>
              <a:rPr lang="en-VN" sz="1800" kern="1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Quan trọng hơn, mỗi dịch vụ đều thuộc sở hữu của một nhóm nhỏ và có phạm vi trách nhiệm được thu hẹp.</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7D818CB-4711-FC37-1178-35D2293DC691}"/>
              </a:ext>
            </a:extLst>
          </p:cNvPr>
          <p:cNvPicPr>
            <a:picLocks noChangeAspect="1"/>
          </p:cNvPicPr>
          <p:nvPr/>
        </p:nvPicPr>
        <p:blipFill>
          <a:blip r:embed="rId2"/>
          <a:stretch>
            <a:fillRect/>
          </a:stretch>
        </p:blipFill>
        <p:spPr>
          <a:xfrm>
            <a:off x="1951370" y="2792526"/>
            <a:ext cx="7772400" cy="3384437"/>
          </a:xfrm>
          <a:prstGeom prst="rect">
            <a:avLst/>
          </a:prstGeom>
        </p:spPr>
      </p:pic>
    </p:spTree>
    <p:extLst>
      <p:ext uri="{BB962C8B-B14F-4D97-AF65-F5344CB8AC3E}">
        <p14:creationId xmlns:p14="http://schemas.microsoft.com/office/powerpoint/2010/main" val="26163644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3429</TotalTime>
  <Words>4222</Words>
  <Application>Microsoft Macintosh PowerPoint</Application>
  <PresentationFormat>Widescreen</PresentationFormat>
  <Paragraphs>280</Paragraphs>
  <Slides>66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Calibri Light</vt:lpstr>
      <vt:lpstr>Symbol</vt:lpstr>
      <vt:lpstr>Times New Roman</vt:lpstr>
      <vt:lpstr>Wingdings</vt:lpstr>
      <vt:lpstr>Office Theme</vt:lpstr>
      <vt:lpstr>MICROSERVICE</vt:lpstr>
      <vt:lpstr>Giới thiệu</vt:lpstr>
      <vt:lpstr>Động lực nghiên cứu microservice</vt:lpstr>
      <vt:lpstr>Động lực nghiên cứu microservice</vt:lpstr>
      <vt:lpstr>Động lực nghiên cứu microservice</vt:lpstr>
      <vt:lpstr>Vấn đề với kiến trúc microservice</vt:lpstr>
      <vt:lpstr>Tổng quan microservice</vt:lpstr>
      <vt:lpstr>Kiến trúc nguyên khối</vt:lpstr>
      <vt:lpstr>Kiến trúc microservice</vt:lpstr>
      <vt:lpstr>Lợi ích của microserivce</vt:lpstr>
      <vt:lpstr>Lợi ích của microserivce</vt:lpstr>
      <vt:lpstr>Lợi ích của microserivce</vt:lpstr>
      <vt:lpstr>Lợi ích của microserivce</vt:lpstr>
      <vt:lpstr>Lợi ích của microserivce</vt:lpstr>
      <vt:lpstr>Lợi ích của microserivce</vt:lpstr>
      <vt:lpstr>Lợi ích của microserivce</vt:lpstr>
      <vt:lpstr>Lợi ích của microserivce</vt:lpstr>
      <vt:lpstr>Lợi ích của microserivce</vt:lpstr>
      <vt:lpstr>Thách thức</vt:lpstr>
      <vt:lpstr>Thách thức</vt:lpstr>
      <vt:lpstr>Thách thức</vt:lpstr>
      <vt:lpstr>Chuyển đổi kiến trúc sang microservice</vt:lpstr>
      <vt:lpstr>Ranh giới microservice–Nguyên tắc thiết lập</vt:lpstr>
      <vt:lpstr>Giới thiệu hệ thống</vt:lpstr>
      <vt:lpstr>Giới thiệu hệ thống – Khó khăn</vt:lpstr>
      <vt:lpstr>Các hướng tiếp cận</vt:lpstr>
      <vt:lpstr>Phân tách theo lớp ứng dụng – Tổ chức</vt:lpstr>
      <vt:lpstr>Phân tách theo lớp ứng dụng - Kết quả</vt:lpstr>
      <vt:lpstr>Phân tách theo lớp ứng dụng - Kết quả</vt:lpstr>
      <vt:lpstr>Nguyên tắc thiết lập – Sự gắn kết (Cohesion)</vt:lpstr>
      <vt:lpstr>Phân tách theo hướng công nghệ</vt:lpstr>
      <vt:lpstr>Phân tách theo hướng công nghệ - Kết quả</vt:lpstr>
      <vt:lpstr>Nguyên tắc thiết lập – Trách nhiệm duy nhất (Single Responsibility Principle)</vt:lpstr>
      <vt:lpstr>Phân tách theo kích thước</vt:lpstr>
      <vt:lpstr>Phân tách theo kích thước</vt:lpstr>
      <vt:lpstr>Phân tách theo kích thước</vt:lpstr>
      <vt:lpstr>Nguyên tắc thiết lập – Liên kết lỏng lẻo (Loose coupling)</vt:lpstr>
      <vt:lpstr>Chú ý quan trọng</vt:lpstr>
      <vt:lpstr>Chiến lược phân tách microservice</vt:lpstr>
      <vt:lpstr>Năng lực kinh doanh (Bussiness capability)</vt:lpstr>
      <vt:lpstr>Xác định năng lực kinh doanh</vt:lpstr>
      <vt:lpstr>Xác định năng lực kinh doanh</vt:lpstr>
      <vt:lpstr>Single Responsibility Principle</vt:lpstr>
      <vt:lpstr>Sự gắn kết (Cohesion)</vt:lpstr>
      <vt:lpstr>Liên kết lỏng lẻo (Loose Coupling)</vt:lpstr>
      <vt:lpstr>Phân tách theo năng lực kinh doanh - ưu/nhược điểm</vt:lpstr>
      <vt:lpstr>Phân tách dựa vào domains/subdomains</vt:lpstr>
      <vt:lpstr>Domain/subdomain - Định nghĩa</vt:lpstr>
      <vt:lpstr>Domain/subdomain – Phân loại</vt:lpstr>
      <vt:lpstr>Online Store</vt:lpstr>
      <vt:lpstr>Subdomain To Microservice</vt:lpstr>
      <vt:lpstr>Phân tách dựa vào domains/subdomains - Ưu/nhược điểm</vt:lpstr>
      <vt:lpstr>Chú ý</vt:lpstr>
      <vt:lpstr>Chuyển đổi kiến trúc sang microservice</vt:lpstr>
      <vt:lpstr>Big Bang – Kế hoạch</vt:lpstr>
      <vt:lpstr>Big Bang – Vấn đề</vt:lpstr>
      <vt:lpstr>Từng bước và liên tục – Vấn đề</vt:lpstr>
      <vt:lpstr>Từng bước và liên tục – Lợi ích</vt:lpstr>
      <vt:lpstr>Các bước chuẩn bị</vt:lpstr>
      <vt:lpstr>Thực hiện - Strangler fig pattern</vt:lpstr>
      <vt:lpstr>Strangler fig pattern</vt:lpstr>
      <vt:lpstr>Strangler fig pattern</vt:lpstr>
      <vt:lpstr>Strangler fig pattern</vt:lpstr>
      <vt:lpstr>Lời khuyên</vt:lpstr>
      <vt:lpstr>Kinh nghiệm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dc:title>
  <dc:creator>Nam Nguyen</dc:creator>
  <cp:lastModifiedBy>Nam Nguyen</cp:lastModifiedBy>
  <cp:revision>99</cp:revision>
  <dcterms:created xsi:type="dcterms:W3CDTF">2024-03-20T14:02:09Z</dcterms:created>
  <dcterms:modified xsi:type="dcterms:W3CDTF">2024-03-27T06:15:46Z</dcterms:modified>
</cp:coreProperties>
</file>